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23"/>
  </p:notesMasterIdLst>
  <p:sldIdLst>
    <p:sldId id="332" r:id="rId5"/>
    <p:sldId id="359" r:id="rId6"/>
    <p:sldId id="330" r:id="rId7"/>
    <p:sldId id="361" r:id="rId8"/>
    <p:sldId id="364" r:id="rId9"/>
    <p:sldId id="363" r:id="rId10"/>
    <p:sldId id="360" r:id="rId11"/>
    <p:sldId id="362" r:id="rId12"/>
    <p:sldId id="365" r:id="rId13"/>
    <p:sldId id="370" r:id="rId14"/>
    <p:sldId id="353" r:id="rId15"/>
    <p:sldId id="355" r:id="rId16"/>
    <p:sldId id="368" r:id="rId17"/>
    <p:sldId id="367" r:id="rId18"/>
    <p:sldId id="366" r:id="rId19"/>
    <p:sldId id="290" r:id="rId20"/>
    <p:sldId id="369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F88"/>
    <a:srgbClr val="1161C6"/>
    <a:srgbClr val="FF75A6"/>
    <a:srgbClr val="BBF7CF"/>
    <a:srgbClr val="FDEAC9"/>
    <a:srgbClr val="BC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B565F-49FB-4518-9356-70625EC761B3}" v="233" dt="2025-11-17T10:43:35.73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0" autoAdjust="0"/>
    <p:restoredTop sz="84874" autoAdjust="0"/>
  </p:normalViewPr>
  <p:slideViewPr>
    <p:cSldViewPr snapToGrid="0">
      <p:cViewPr varScale="1">
        <p:scale>
          <a:sx n="79" d="100"/>
          <a:sy n="79" d="100"/>
        </p:scale>
        <p:origin x="3780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al, F.E.W. (Fleur)" userId="80ca2982-6a17-4cfc-8a9d-29ed9c542535" providerId="ADAL" clId="{D8F5DD65-4273-431B-9057-A38933F7B398}"/>
    <pc:docChg chg="modSld">
      <pc:chgData name="Praal, F.E.W. (Fleur)" userId="80ca2982-6a17-4cfc-8a9d-29ed9c542535" providerId="ADAL" clId="{D8F5DD65-4273-431B-9057-A38933F7B398}" dt="2025-11-14T13:59:43.628" v="16" actId="20577"/>
      <pc:docMkLst>
        <pc:docMk/>
      </pc:docMkLst>
      <pc:sldChg chg="modSp mod">
        <pc:chgData name="Praal, F.E.W. (Fleur)" userId="80ca2982-6a17-4cfc-8a9d-29ed9c542535" providerId="ADAL" clId="{D8F5DD65-4273-431B-9057-A38933F7B398}" dt="2025-11-14T13:59:43.628" v="16" actId="20577"/>
        <pc:sldMkLst>
          <pc:docMk/>
          <pc:sldMk cId="3241746569" sldId="330"/>
        </pc:sldMkLst>
        <pc:spChg chg="mod">
          <ac:chgData name="Praal, F.E.W. (Fleur)" userId="80ca2982-6a17-4cfc-8a9d-29ed9c542535" providerId="ADAL" clId="{D8F5DD65-4273-431B-9057-A38933F7B398}" dt="2025-11-14T13:59:43.628" v="16" actId="20577"/>
          <ac:spMkLst>
            <pc:docMk/>
            <pc:sldMk cId="3241746569" sldId="330"/>
            <ac:spMk id="5" creationId="{9C3751F8-0C7E-3C86-0DD8-0F75BC2DEC16}"/>
          </ac:spMkLst>
        </pc:spChg>
        <pc:spChg chg="mod">
          <ac:chgData name="Praal, F.E.W. (Fleur)" userId="80ca2982-6a17-4cfc-8a9d-29ed9c542535" providerId="ADAL" clId="{D8F5DD65-4273-431B-9057-A38933F7B398}" dt="2025-11-14T13:59:24.148" v="8" actId="20577"/>
          <ac:spMkLst>
            <pc:docMk/>
            <pc:sldMk cId="3241746569" sldId="330"/>
            <ac:spMk id="7" creationId="{E004EB0F-8530-4704-93C1-25D5761C9ACD}"/>
          </ac:spMkLst>
        </pc:spChg>
      </pc:sldChg>
      <pc:sldChg chg="modSp mod">
        <pc:chgData name="Praal, F.E.W. (Fleur)" userId="80ca2982-6a17-4cfc-8a9d-29ed9c542535" providerId="ADAL" clId="{D8F5DD65-4273-431B-9057-A38933F7B398}" dt="2025-11-14T13:59:09.914" v="3" actId="20577"/>
        <pc:sldMkLst>
          <pc:docMk/>
          <pc:sldMk cId="3047241363" sldId="359"/>
        </pc:sldMkLst>
        <pc:spChg chg="mod">
          <ac:chgData name="Praal, F.E.W. (Fleur)" userId="80ca2982-6a17-4cfc-8a9d-29ed9c542535" providerId="ADAL" clId="{D8F5DD65-4273-431B-9057-A38933F7B398}" dt="2025-11-14T13:59:09.914" v="3" actId="20577"/>
          <ac:spMkLst>
            <pc:docMk/>
            <pc:sldMk cId="3047241363" sldId="359"/>
            <ac:spMk id="3" creationId="{B86C352F-15CB-AF57-4B8C-ED145ADE10E1}"/>
          </ac:spMkLst>
        </pc:spChg>
      </pc:sldChg>
    </pc:docChg>
  </pc:docChgLst>
  <pc:docChgLst>
    <pc:chgData name="Roo, T.F. de (Tessa)" userId="fe1d635b-591a-4d50-90cb-107d85565c76" providerId="ADAL" clId="{E4F149F9-ACD8-4B66-9DCD-7B431B8E77C1}"/>
    <pc:docChg chg="undo custSel mod addSld modSld sldOrd modMainMaster">
      <pc:chgData name="Roo, T.F. de (Tessa)" userId="fe1d635b-591a-4d50-90cb-107d85565c76" providerId="ADAL" clId="{E4F149F9-ACD8-4B66-9DCD-7B431B8E77C1}" dt="2025-11-17T10:47:45.358" v="354" actId="33475"/>
      <pc:docMkLst>
        <pc:docMk/>
      </pc:docMkLst>
      <pc:sldChg chg="addSp modSp mod modAnim">
        <pc:chgData name="Roo, T.F. de (Tessa)" userId="fe1d635b-591a-4d50-90cb-107d85565c76" providerId="ADAL" clId="{E4F149F9-ACD8-4B66-9DCD-7B431B8E77C1}" dt="2025-11-17T10:40:22.950" v="319"/>
        <pc:sldMkLst>
          <pc:docMk/>
          <pc:sldMk cId="838233807" sldId="290"/>
        </pc:sldMkLst>
        <pc:spChg chg="mod">
          <ac:chgData name="Roo, T.F. de (Tessa)" userId="fe1d635b-591a-4d50-90cb-107d85565c76" providerId="ADAL" clId="{E4F149F9-ACD8-4B66-9DCD-7B431B8E77C1}" dt="2025-11-17T10:39:47.175" v="314" actId="20577"/>
          <ac:spMkLst>
            <pc:docMk/>
            <pc:sldMk cId="838233807" sldId="290"/>
            <ac:spMk id="3" creationId="{00000000-0000-0000-0000-000000000000}"/>
          </ac:spMkLst>
        </pc:spChg>
        <pc:spChg chg="add mod">
          <ac:chgData name="Roo, T.F. de (Tessa)" userId="fe1d635b-591a-4d50-90cb-107d85565c76" providerId="ADAL" clId="{E4F149F9-ACD8-4B66-9DCD-7B431B8E77C1}" dt="2025-11-17T10:40:19.050" v="318" actId="1582"/>
          <ac:spMkLst>
            <pc:docMk/>
            <pc:sldMk cId="838233807" sldId="290"/>
            <ac:spMk id="4" creationId="{1C86A1DF-9049-B4A5-40DA-A7FE9C02BAD7}"/>
          </ac:spMkLst>
        </pc:spChg>
      </pc:sldChg>
      <pc:sldChg chg="modSp mod">
        <pc:chgData name="Roo, T.F. de (Tessa)" userId="fe1d635b-591a-4d50-90cb-107d85565c76" providerId="ADAL" clId="{E4F149F9-ACD8-4B66-9DCD-7B431B8E77C1}" dt="2025-11-17T10:44:17.587" v="352" actId="6549"/>
        <pc:sldMkLst>
          <pc:docMk/>
          <pc:sldMk cId="1551486712" sldId="343"/>
        </pc:sldMkLst>
        <pc:spChg chg="mod">
          <ac:chgData name="Roo, T.F. de (Tessa)" userId="fe1d635b-591a-4d50-90cb-107d85565c76" providerId="ADAL" clId="{E4F149F9-ACD8-4B66-9DCD-7B431B8E77C1}" dt="2025-11-17T10:44:17.587" v="352" actId="6549"/>
          <ac:spMkLst>
            <pc:docMk/>
            <pc:sldMk cId="1551486712" sldId="343"/>
            <ac:spMk id="14" creationId="{E1DB03C1-9D7C-4990-AC0C-9267E5DF4528}"/>
          </ac:spMkLst>
        </pc:spChg>
      </pc:sldChg>
      <pc:sldChg chg="ord">
        <pc:chgData name="Roo, T.F. de (Tessa)" userId="fe1d635b-591a-4d50-90cb-107d85565c76" providerId="ADAL" clId="{E4F149F9-ACD8-4B66-9DCD-7B431B8E77C1}" dt="2025-11-17T09:28:01.922" v="198"/>
        <pc:sldMkLst>
          <pc:docMk/>
          <pc:sldMk cId="98163295" sldId="353"/>
        </pc:sldMkLst>
      </pc:sldChg>
      <pc:sldChg chg="modAnim">
        <pc:chgData name="Roo, T.F. de (Tessa)" userId="fe1d635b-591a-4d50-90cb-107d85565c76" providerId="ADAL" clId="{E4F149F9-ACD8-4B66-9DCD-7B431B8E77C1}" dt="2025-11-17T10:30:48.954" v="236"/>
        <pc:sldMkLst>
          <pc:docMk/>
          <pc:sldMk cId="3996068153" sldId="355"/>
        </pc:sldMkLst>
      </pc:sldChg>
      <pc:sldChg chg="modSp mod">
        <pc:chgData name="Roo, T.F. de (Tessa)" userId="fe1d635b-591a-4d50-90cb-107d85565c76" providerId="ADAL" clId="{E4F149F9-ACD8-4B66-9DCD-7B431B8E77C1}" dt="2025-11-17T10:16:47.687" v="230" actId="15"/>
        <pc:sldMkLst>
          <pc:docMk/>
          <pc:sldMk cId="3047241363" sldId="359"/>
        </pc:sldMkLst>
        <pc:spChg chg="mod">
          <ac:chgData name="Roo, T.F. de (Tessa)" userId="fe1d635b-591a-4d50-90cb-107d85565c76" providerId="ADAL" clId="{E4F149F9-ACD8-4B66-9DCD-7B431B8E77C1}" dt="2025-11-17T10:16:47.687" v="230" actId="15"/>
          <ac:spMkLst>
            <pc:docMk/>
            <pc:sldMk cId="3047241363" sldId="359"/>
            <ac:spMk id="3" creationId="{B86C352F-15CB-AF57-4B8C-ED145ADE10E1}"/>
          </ac:spMkLst>
        </pc:spChg>
      </pc:sldChg>
      <pc:sldChg chg="addSp modSp mod modAnim modNotesTx">
        <pc:chgData name="Roo, T.F. de (Tessa)" userId="fe1d635b-591a-4d50-90cb-107d85565c76" providerId="ADAL" clId="{E4F149F9-ACD8-4B66-9DCD-7B431B8E77C1}" dt="2025-11-14T15:03:39.978" v="194" actId="1076"/>
        <pc:sldMkLst>
          <pc:docMk/>
          <pc:sldMk cId="3241465523" sldId="362"/>
        </pc:sldMkLst>
        <pc:spChg chg="add mod ord">
          <ac:chgData name="Roo, T.F. de (Tessa)" userId="fe1d635b-591a-4d50-90cb-107d85565c76" providerId="ADAL" clId="{E4F149F9-ACD8-4B66-9DCD-7B431B8E77C1}" dt="2025-11-14T15:03:21.281" v="191" actId="121"/>
          <ac:spMkLst>
            <pc:docMk/>
            <pc:sldMk cId="3241465523" sldId="362"/>
            <ac:spMk id="4" creationId="{92732EA1-2DC9-EE51-3AC3-F1DA7F3D992A}"/>
          </ac:spMkLst>
        </pc:spChg>
        <pc:spChg chg="mod">
          <ac:chgData name="Roo, T.F. de (Tessa)" userId="fe1d635b-591a-4d50-90cb-107d85565c76" providerId="ADAL" clId="{E4F149F9-ACD8-4B66-9DCD-7B431B8E77C1}" dt="2025-11-14T15:03:33.814" v="193" actId="1076"/>
          <ac:spMkLst>
            <pc:docMk/>
            <pc:sldMk cId="3241465523" sldId="362"/>
            <ac:spMk id="6" creationId="{A6C19AAD-C1AE-56CA-D526-CC76C948AB49}"/>
          </ac:spMkLst>
        </pc:spChg>
        <pc:picChg chg="mod">
          <ac:chgData name="Roo, T.F. de (Tessa)" userId="fe1d635b-591a-4d50-90cb-107d85565c76" providerId="ADAL" clId="{E4F149F9-ACD8-4B66-9DCD-7B431B8E77C1}" dt="2025-11-14T15:03:39.978" v="194" actId="1076"/>
          <ac:picMkLst>
            <pc:docMk/>
            <pc:sldMk cId="3241465523" sldId="362"/>
            <ac:picMk id="13" creationId="{51A52457-5E0B-B27E-5A63-31B9B8800D8C}"/>
          </ac:picMkLst>
        </pc:picChg>
      </pc:sldChg>
      <pc:sldChg chg="ord">
        <pc:chgData name="Roo, T.F. de (Tessa)" userId="fe1d635b-591a-4d50-90cb-107d85565c76" providerId="ADAL" clId="{E4F149F9-ACD8-4B66-9DCD-7B431B8E77C1}" dt="2025-11-17T10:26:23.879" v="232"/>
        <pc:sldMkLst>
          <pc:docMk/>
          <pc:sldMk cId="4071619124" sldId="363"/>
        </pc:sldMkLst>
      </pc:sldChg>
      <pc:sldChg chg="modSp mod">
        <pc:chgData name="Roo, T.F. de (Tessa)" userId="fe1d635b-591a-4d50-90cb-107d85565c76" providerId="ADAL" clId="{E4F149F9-ACD8-4B66-9DCD-7B431B8E77C1}" dt="2025-11-17T10:38:35.222" v="313" actId="20577"/>
        <pc:sldMkLst>
          <pc:docMk/>
          <pc:sldMk cId="4155593382" sldId="366"/>
        </pc:sldMkLst>
        <pc:spChg chg="mod">
          <ac:chgData name="Roo, T.F. de (Tessa)" userId="fe1d635b-591a-4d50-90cb-107d85565c76" providerId="ADAL" clId="{E4F149F9-ACD8-4B66-9DCD-7B431B8E77C1}" dt="2025-11-17T10:38:35.222" v="313" actId="20577"/>
          <ac:spMkLst>
            <pc:docMk/>
            <pc:sldMk cId="4155593382" sldId="366"/>
            <ac:spMk id="13" creationId="{E2662350-0E80-D2EE-9D91-ADBE8D5EFD20}"/>
          </ac:spMkLst>
        </pc:spChg>
        <pc:spChg chg="mod">
          <ac:chgData name="Roo, T.F. de (Tessa)" userId="fe1d635b-591a-4d50-90cb-107d85565c76" providerId="ADAL" clId="{E4F149F9-ACD8-4B66-9DCD-7B431B8E77C1}" dt="2025-11-17T10:37:55.386" v="269" actId="14100"/>
          <ac:spMkLst>
            <pc:docMk/>
            <pc:sldMk cId="4155593382" sldId="366"/>
            <ac:spMk id="19" creationId="{BB533560-ABA8-1DF7-3727-B6C88BCFC5FA}"/>
          </ac:spMkLst>
        </pc:spChg>
      </pc:sldChg>
      <pc:sldChg chg="modSp mod">
        <pc:chgData name="Roo, T.F. de (Tessa)" userId="fe1d635b-591a-4d50-90cb-107d85565c76" providerId="ADAL" clId="{E4F149F9-ACD8-4B66-9DCD-7B431B8E77C1}" dt="2025-11-17T10:43:36.987" v="344" actId="6549"/>
        <pc:sldMkLst>
          <pc:docMk/>
          <pc:sldMk cId="1751074450" sldId="369"/>
        </pc:sldMkLst>
        <pc:spChg chg="mod">
          <ac:chgData name="Roo, T.F. de (Tessa)" userId="fe1d635b-591a-4d50-90cb-107d85565c76" providerId="ADAL" clId="{E4F149F9-ACD8-4B66-9DCD-7B431B8E77C1}" dt="2025-11-17T10:43:36.987" v="344" actId="6549"/>
          <ac:spMkLst>
            <pc:docMk/>
            <pc:sldMk cId="1751074450" sldId="369"/>
            <ac:spMk id="3" creationId="{D784CE61-37D8-E430-2019-F3438C2805D3}"/>
          </ac:spMkLst>
        </pc:spChg>
      </pc:sldChg>
      <pc:sldChg chg="addSp delSp modSp add mod delAnim modAnim modNotesTx">
        <pc:chgData name="Roo, T.F. de (Tessa)" userId="fe1d635b-591a-4d50-90cb-107d85565c76" providerId="ADAL" clId="{E4F149F9-ACD8-4B66-9DCD-7B431B8E77C1}" dt="2025-11-14T14:43:50.030" v="125" actId="14100"/>
        <pc:sldMkLst>
          <pc:docMk/>
          <pc:sldMk cId="2998364040" sldId="370"/>
        </pc:sldMkLst>
        <pc:spChg chg="mod">
          <ac:chgData name="Roo, T.F. de (Tessa)" userId="fe1d635b-591a-4d50-90cb-107d85565c76" providerId="ADAL" clId="{E4F149F9-ACD8-4B66-9DCD-7B431B8E77C1}" dt="2025-11-14T14:39:08.535" v="18" actId="20577"/>
          <ac:spMkLst>
            <pc:docMk/>
            <pc:sldMk cId="2998364040" sldId="370"/>
            <ac:spMk id="2" creationId="{A8232FBC-E1A4-3D24-4A10-76BEDE4D002F}"/>
          </ac:spMkLst>
        </pc:spChg>
        <pc:picChg chg="add mod">
          <ac:chgData name="Roo, T.F. de (Tessa)" userId="fe1d635b-591a-4d50-90cb-107d85565c76" providerId="ADAL" clId="{E4F149F9-ACD8-4B66-9DCD-7B431B8E77C1}" dt="2025-11-14T14:38:58.328" v="10" actId="208"/>
          <ac:picMkLst>
            <pc:docMk/>
            <pc:sldMk cId="2998364040" sldId="370"/>
            <ac:picMk id="9" creationId="{1D9A6B89-B740-825E-B021-C8BCF62BABB4}"/>
          </ac:picMkLst>
        </pc:picChg>
        <pc:picChg chg="add mod">
          <ac:chgData name="Roo, T.F. de (Tessa)" userId="fe1d635b-591a-4d50-90cb-107d85565c76" providerId="ADAL" clId="{E4F149F9-ACD8-4B66-9DCD-7B431B8E77C1}" dt="2025-11-14T14:43:50.030" v="125" actId="14100"/>
          <ac:picMkLst>
            <pc:docMk/>
            <pc:sldMk cId="2998364040" sldId="370"/>
            <ac:picMk id="13" creationId="{D9972B31-C98E-217D-9359-E4360EE22AC5}"/>
          </ac:picMkLst>
        </pc:picChg>
      </pc:sldChg>
      <pc:sldMasterChg chg="modSp mod">
        <pc:chgData name="Roo, T.F. de (Tessa)" userId="fe1d635b-591a-4d50-90cb-107d85565c76" providerId="ADAL" clId="{E4F149F9-ACD8-4B66-9DCD-7B431B8E77C1}" dt="2025-11-17T10:47:45.353" v="353" actId="33475"/>
        <pc:sldMasterMkLst>
          <pc:docMk/>
          <pc:sldMasterMk cId="4068405700" sldId="2147483676"/>
        </pc:sldMasterMkLst>
        <pc:spChg chg="add mod">
          <ac:chgData name="Roo, T.F. de (Tessa)" userId="fe1d635b-591a-4d50-90cb-107d85565c76" providerId="ADAL" clId="{E4F149F9-ACD8-4B66-9DCD-7B431B8E77C1}" dt="2025-11-17T10:47:45.353" v="353" actId="33475"/>
          <ac:spMkLst>
            <pc:docMk/>
            <pc:sldMasterMk cId="4068405700" sldId="2147483676"/>
            <ac:spMk id="3" creationId="{8C70716B-9CAE-A4BF-1FDF-5453767B53D1}"/>
          </ac:spMkLst>
        </pc:spChg>
      </pc:sldMasterChg>
    </pc:docChg>
  </pc:docChgLst>
  <pc:docChgLst>
    <pc:chgData name="Roo, T.F. de (Tessa)" userId="S::rootfde@vuw.leidenuniv.nl::fe1d635b-591a-4d50-90cb-107d85565c76" providerId="AD" clId="Web-{0EE371D9-55F3-E7CF-F81F-729FDF82CCA6}"/>
    <pc:docChg chg="modSld">
      <pc:chgData name="Roo, T.F. de (Tessa)" userId="S::rootfde@vuw.leidenuniv.nl::fe1d635b-591a-4d50-90cb-107d85565c76" providerId="AD" clId="Web-{0EE371D9-55F3-E7CF-F81F-729FDF82CCA6}" dt="2025-11-14T16:24:15.088" v="70" actId="1076"/>
      <pc:docMkLst>
        <pc:docMk/>
      </pc:docMkLst>
      <pc:sldChg chg="modSp">
        <pc:chgData name="Roo, T.F. de (Tessa)" userId="S::rootfde@vuw.leidenuniv.nl::fe1d635b-591a-4d50-90cb-107d85565c76" providerId="AD" clId="Web-{0EE371D9-55F3-E7CF-F81F-729FDF82CCA6}" dt="2025-11-14T16:24:15.088" v="70" actId="1076"/>
        <pc:sldMkLst>
          <pc:docMk/>
          <pc:sldMk cId="3996068153" sldId="355"/>
        </pc:sldMkLst>
        <pc:spChg chg="mod">
          <ac:chgData name="Roo, T.F. de (Tessa)" userId="S::rootfde@vuw.leidenuniv.nl::fe1d635b-591a-4d50-90cb-107d85565c76" providerId="AD" clId="Web-{0EE371D9-55F3-E7CF-F81F-729FDF82CCA6}" dt="2025-11-14T16:24:09.728" v="68" actId="20577"/>
          <ac:spMkLst>
            <pc:docMk/>
            <pc:sldMk cId="3996068153" sldId="355"/>
            <ac:spMk id="7" creationId="{EEAF11CF-3C40-40F9-9ECA-2ABF117F218F}"/>
          </ac:spMkLst>
        </pc:spChg>
        <pc:picChg chg="mod">
          <ac:chgData name="Roo, T.F. de (Tessa)" userId="S::rootfde@vuw.leidenuniv.nl::fe1d635b-591a-4d50-90cb-107d85565c76" providerId="AD" clId="Web-{0EE371D9-55F3-E7CF-F81F-729FDF82CCA6}" dt="2025-11-14T16:24:15.088" v="70" actId="1076"/>
          <ac:picMkLst>
            <pc:docMk/>
            <pc:sldMk cId="3996068153" sldId="355"/>
            <ac:picMk id="4" creationId="{92AF7634-BC80-73EB-C1CB-2DECBF14803C}"/>
          </ac:picMkLst>
        </pc:picChg>
      </pc:sldChg>
      <pc:sldChg chg="modSp">
        <pc:chgData name="Roo, T.F. de (Tessa)" userId="S::rootfde@vuw.leidenuniv.nl::fe1d635b-591a-4d50-90cb-107d85565c76" providerId="AD" clId="Web-{0EE371D9-55F3-E7CF-F81F-729FDF82CCA6}" dt="2025-11-14T16:22:57.022" v="38" actId="14100"/>
        <pc:sldMkLst>
          <pc:docMk/>
          <pc:sldMk cId="3997619317" sldId="367"/>
        </pc:sldMkLst>
        <pc:spChg chg="mod">
          <ac:chgData name="Roo, T.F. de (Tessa)" userId="S::rootfde@vuw.leidenuniv.nl::fe1d635b-591a-4d50-90cb-107d85565c76" providerId="AD" clId="Web-{0EE371D9-55F3-E7CF-F81F-729FDF82CCA6}" dt="2025-11-14T16:22:57.022" v="38" actId="14100"/>
          <ac:spMkLst>
            <pc:docMk/>
            <pc:sldMk cId="3997619317" sldId="367"/>
            <ac:spMk id="7" creationId="{9E575E32-352F-F568-3510-AF884CB2115D}"/>
          </ac:spMkLst>
        </pc:spChg>
      </pc:sldChg>
    </pc:docChg>
  </pc:docChgLst>
  <pc:docChgLst>
    <pc:chgData name="Roo, T.F. de (Tessa)" userId="S::rootfde@vuw.leidenuniv.nl::fe1d635b-591a-4d50-90cb-107d85565c76" providerId="AD" clId="Web-{29ED28BC-9E6B-EB1A-520C-2D63B55BE060}"/>
    <pc:docChg chg="modSld">
      <pc:chgData name="Roo, T.F. de (Tessa)" userId="S::rootfde@vuw.leidenuniv.nl::fe1d635b-591a-4d50-90cb-107d85565c76" providerId="AD" clId="Web-{29ED28BC-9E6B-EB1A-520C-2D63B55BE060}" dt="2025-11-14T14:35:11.242" v="128"/>
      <pc:docMkLst>
        <pc:docMk/>
      </pc:docMkLst>
      <pc:sldChg chg="modNotes">
        <pc:chgData name="Roo, T.F. de (Tessa)" userId="S::rootfde@vuw.leidenuniv.nl::fe1d635b-591a-4d50-90cb-107d85565c76" providerId="AD" clId="Web-{29ED28BC-9E6B-EB1A-520C-2D63B55BE060}" dt="2025-11-14T14:35:11.242" v="128"/>
        <pc:sldMkLst>
          <pc:docMk/>
          <pc:sldMk cId="3241465523" sldId="362"/>
        </pc:sldMkLst>
      </pc:sldChg>
      <pc:sldChg chg="modSp">
        <pc:chgData name="Roo, T.F. de (Tessa)" userId="S::rootfde@vuw.leidenuniv.nl::fe1d635b-591a-4d50-90cb-107d85565c76" providerId="AD" clId="Web-{29ED28BC-9E6B-EB1A-520C-2D63B55BE060}" dt="2025-11-14T14:31:54.850" v="6" actId="20577"/>
        <pc:sldMkLst>
          <pc:docMk/>
          <pc:sldMk cId="3997619317" sldId="367"/>
        </pc:sldMkLst>
        <pc:spChg chg="mod">
          <ac:chgData name="Roo, T.F. de (Tessa)" userId="S::rootfde@vuw.leidenuniv.nl::fe1d635b-591a-4d50-90cb-107d85565c76" providerId="AD" clId="Web-{29ED28BC-9E6B-EB1A-520C-2D63B55BE060}" dt="2025-11-14T14:31:54.850" v="6" actId="20577"/>
          <ac:spMkLst>
            <pc:docMk/>
            <pc:sldMk cId="3997619317" sldId="367"/>
            <ac:spMk id="7" creationId="{9E575E32-352F-F568-3510-AF884CB211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4E1C2-A2A2-4882-89A9-569D7DE74FE7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C04-419A-447C-8228-DEE98895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5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preprints/socarxiv/discov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one.plos.org/2022/04/25/publication-timeframes-at-plos-one/" TargetMode="External"/><Relationship Id="rId5" Type="http://schemas.openxmlformats.org/officeDocument/2006/relationships/hyperlink" Target="https://www.nature.com/articles/d41586-025-00762-4" TargetMode="External"/><Relationship Id="rId4" Type="http://schemas.openxmlformats.org/officeDocument/2006/relationships/hyperlink" Target="https://osf.io/preprints/socarxiv/xdwc4_v2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BAA3C-65A7-CC39-2CC2-2D48D636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FC9B0F-5AF0-6BF4-8902-2080660D9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A14A2B-2427-7950-A468-87E3F4432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C7202-268A-F756-4C6F-29325D8E9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92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FC6AA-0516-3F69-0FD0-EE399B3C3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BE5293-D4B1-32B7-4DA8-EA42D655A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6400B1-6EAB-E14C-87E2-CF30C02DD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EE8C6-F9FF-D435-8547-F2CD7F1CB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9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2343-FED8-CA46-3677-7BF667EA2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CF8884-17B7-AEF1-FD2E-0540F3C89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DFD5B-7820-63D8-162B-96C668479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E52AE-FA10-8CEA-F198-B5994AF91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7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0030-3E66-4D05-589B-5E341D333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4B642-9814-DBEE-E97B-7B221CAFC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EFC3A-94D7-3212-A0B9-EB2F385B8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https://asapbio.org/understanding-the-publish-review-curate-prc-model-of-scholarly-communication/</a:t>
            </a:r>
          </a:p>
          <a:p>
            <a:endParaRPr lang="nl-NL" dirty="0"/>
          </a:p>
          <a:p>
            <a:r>
              <a:rPr lang="nl-NL" dirty="0"/>
              <a:t>“</a:t>
            </a:r>
            <a:r>
              <a:rPr lang="nl-NL" dirty="0" err="1"/>
              <a:t>Article</a:t>
            </a:r>
            <a:r>
              <a:rPr lang="nl-NL" dirty="0"/>
              <a:t>” </a:t>
            </a:r>
            <a:r>
              <a:rPr lang="nl-NL" dirty="0" err="1"/>
              <a:t>used</a:t>
            </a:r>
            <a:r>
              <a:rPr lang="nl-NL" dirty="0"/>
              <a:t> here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mean</a:t>
            </a:r>
            <a:r>
              <a:rPr lang="nl-NL" dirty="0"/>
              <a:t> </a:t>
            </a:r>
            <a:r>
              <a:rPr lang="nl-NL" dirty="0" err="1"/>
              <a:t>published</a:t>
            </a:r>
            <a:r>
              <a:rPr lang="nl-NL" dirty="0"/>
              <a:t> unit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93963-4B5F-0AE6-A79A-BC467F301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8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747D9-B147-4968-9432-F1CB716BD78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357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FFF5A-88FB-D73C-1970-DC89AB6E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A8284-E8E5-90E3-D8D9-E6B0F1ABA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96199-7958-8575-93CA-08039E0D4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58AC3-2BA6-1DA1-9D58-908A62A45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37C04-419A-447C-8228-DEE988958C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8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7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https://www.leidenmadtrics.nl/articles/the-state-of-preprinting-in-europe-and-the-netherlands#50611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6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A5205-6543-64F0-F51F-5C077623E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97B7C-3A2C-766D-C4F5-E23E4C07A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610E8-F204-91A8-06C0-4E56EA402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caution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awareness of UK 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retention</a:t>
            </a:r>
            <a:r>
              <a:rPr lang="nl-NL" dirty="0"/>
              <a:t>) - https://openpolicyfinder.jisc.ac.uk/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F1EBF-932C-AD76-C319-6440EE04D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747D9-B147-4968-9432-F1CB716BD78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19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Articles on speeding up of publishing via preprints: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/>
              <a:t>https://wellcome.org/press-release/sharing-research-data-and-findings-relevant-novel-coronavirus-ncov-outbreak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dirty="0" err="1"/>
              <a:t>Wellcome</a:t>
            </a:r>
            <a:r>
              <a:rPr lang="nl-NL" sz="1100" dirty="0"/>
              <a:t> Trust </a:t>
            </a:r>
            <a:r>
              <a:rPr lang="nl-NL" sz="1100" dirty="0" err="1"/>
              <a:t>urging</a:t>
            </a:r>
            <a:r>
              <a:rPr lang="nl-NL" sz="1100" dirty="0"/>
              <a:t> for </a:t>
            </a:r>
            <a:r>
              <a:rPr lang="nl-NL" sz="1100" dirty="0" err="1"/>
              <a:t>use</a:t>
            </a:r>
            <a:r>
              <a:rPr lang="nl-NL" sz="1100" dirty="0"/>
              <a:t> of preprints at start of </a:t>
            </a:r>
            <a:r>
              <a:rPr lang="nl-NL" sz="1100" dirty="0" err="1"/>
              <a:t>pandemic</a:t>
            </a:r>
            <a:endParaRPr lang="nl-NL" sz="1100" dirty="0"/>
          </a:p>
          <a:p>
            <a:endParaRPr lang="nl-NL" sz="1100" dirty="0"/>
          </a:p>
          <a:p>
            <a:r>
              <a:rPr lang="nl-NL" sz="1100" dirty="0"/>
              <a:t>https://www.nature.com/articles/d41586-024-00401-4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err="1"/>
              <a:t>Positive</a:t>
            </a:r>
            <a:r>
              <a:rPr lang="nl-NL" sz="1100" dirty="0"/>
              <a:t> </a:t>
            </a:r>
            <a:r>
              <a:rPr lang="nl-NL" sz="1100" dirty="0" err="1"/>
              <a:t>experience</a:t>
            </a:r>
            <a:r>
              <a:rPr lang="nl-NL" sz="1100" dirty="0"/>
              <a:t> for </a:t>
            </a:r>
            <a:r>
              <a:rPr lang="nl-NL" sz="1100" dirty="0" err="1"/>
              <a:t>researchers</a:t>
            </a:r>
            <a:endParaRPr lang="nl-NL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err="1"/>
              <a:t>Majority</a:t>
            </a:r>
            <a:r>
              <a:rPr lang="nl-NL" sz="1100" dirty="0"/>
              <a:t> go on </a:t>
            </a:r>
            <a:r>
              <a:rPr lang="nl-NL" sz="1100" dirty="0" err="1"/>
              <a:t>to</a:t>
            </a:r>
            <a:r>
              <a:rPr lang="nl-NL" sz="1100" dirty="0"/>
              <a:t> </a:t>
            </a:r>
            <a:r>
              <a:rPr lang="nl-NL" sz="1100" dirty="0" err="1"/>
              <a:t>submit</a:t>
            </a:r>
            <a:r>
              <a:rPr lang="nl-NL" sz="1100" dirty="0"/>
              <a:t> </a:t>
            </a:r>
            <a:r>
              <a:rPr lang="nl-NL" sz="1100" dirty="0" err="1"/>
              <a:t>to</a:t>
            </a:r>
            <a:r>
              <a:rPr lang="nl-NL" sz="1100" dirty="0"/>
              <a:t> traditional </a:t>
            </a:r>
            <a:r>
              <a:rPr lang="nl-NL" sz="1100" dirty="0" err="1"/>
              <a:t>journals</a:t>
            </a:r>
            <a:endParaRPr lang="nl-NL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AI </a:t>
            </a:r>
            <a:r>
              <a:rPr lang="nl-NL" sz="1100" dirty="0" err="1"/>
              <a:t>will</a:t>
            </a:r>
            <a:r>
              <a:rPr lang="nl-NL" sz="1100" dirty="0"/>
              <a:t> have </a:t>
            </a:r>
            <a:r>
              <a:rPr lang="nl-NL" sz="1100" dirty="0" err="1"/>
              <a:t>increasing</a:t>
            </a:r>
            <a:r>
              <a:rPr lang="nl-NL" sz="1100" dirty="0"/>
              <a:t> impact on </a:t>
            </a:r>
            <a:r>
              <a:rPr lang="nl-NL" sz="1100" dirty="0" err="1"/>
              <a:t>use</a:t>
            </a:r>
            <a:r>
              <a:rPr lang="nl-NL" sz="1100" dirty="0"/>
              <a:t> </a:t>
            </a:r>
            <a:r>
              <a:rPr lang="nl-NL" sz="1100" dirty="0" err="1"/>
              <a:t>and</a:t>
            </a:r>
            <a:r>
              <a:rPr lang="nl-NL" sz="1100" dirty="0"/>
              <a:t> </a:t>
            </a:r>
            <a:r>
              <a:rPr lang="nl-NL" sz="1100" dirty="0" err="1"/>
              <a:t>evaluation</a:t>
            </a:r>
            <a:r>
              <a:rPr lang="nl-NL" sz="1100" dirty="0"/>
              <a:t> of preprints </a:t>
            </a: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https://academic.oup.com/ije/article/54/3/dyaf058/8151272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“Preprints played an important role in disseminating scientific findings, but the level of coverage of preprinted findings emphasizes the need for guidelines in handling preprint research in media, particularly during a pandemic.”</a:t>
            </a:r>
            <a:endParaRPr lang="nl-NL" sz="1200" i="1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9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F6DEF-291E-134B-C3B9-5A456F2AA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DD618-FE58-670A-F681-CE22302B4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6CB66-4A6F-131D-DC78-EFBAEE5B4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https://www.leidenmadtrics.nl/articles/the-state-of-preprinting-in-europe-and-the-netherlands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Adoption of Preprinting Across Scientific Disciplines and Geographical Regions (1991-2023)</a:t>
            </a:r>
          </a:p>
          <a:p>
            <a:r>
              <a:rPr lang="nl-NL" dirty="0">
                <a:hlinkClick r:id="rId4"/>
              </a:rPr>
              <a:t>https://osf.io/preprints/socarxiv/xdwc4_v2</a:t>
            </a:r>
            <a:endParaRPr lang="nl-NL" dirty="0">
              <a:ea typeface="Calibri"/>
              <a:cs typeface="Calibri"/>
              <a:hlinkClick r:id="rId4"/>
            </a:endParaRP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r>
              <a:rPr lang="nl-NL" dirty="0">
                <a:hlinkClick r:id="rId5"/>
              </a:rPr>
              <a:t>https://www.nature.com/articles/d41586-025-00762-4</a:t>
            </a:r>
            <a:endParaRPr lang="nl-NL" dirty="0">
              <a:ea typeface="Calibri" panose="020F0502020204030204"/>
              <a:cs typeface="Calibri" panose="020F0502020204030204"/>
              <a:hlinkClick r:id="rId5"/>
            </a:endParaRPr>
          </a:p>
          <a:p>
            <a:r>
              <a:rPr lang="nl-NL" dirty="0" err="1">
                <a:ea typeface="Calibri" panose="020F0502020204030204"/>
                <a:cs typeface="Calibri" panose="020F0502020204030204"/>
              </a:rPr>
              <a:t>BioRxiv</a:t>
            </a:r>
            <a:r>
              <a:rPr lang="nl-NL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dirty="0" err="1">
                <a:ea typeface="Calibri" panose="020F0502020204030204"/>
                <a:cs typeface="Calibri" panose="020F0502020204030204"/>
              </a:rPr>
              <a:t>receives</a:t>
            </a:r>
            <a:r>
              <a:rPr lang="nl-NL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dirty="0" err="1">
                <a:ea typeface="Calibri" panose="020F0502020204030204"/>
                <a:cs typeface="Calibri" panose="020F0502020204030204"/>
              </a:rPr>
              <a:t>around</a:t>
            </a:r>
            <a:r>
              <a:rPr lang="nl-NL" dirty="0">
                <a:ea typeface="Calibri" panose="020F0502020204030204"/>
                <a:cs typeface="Calibri" panose="020F0502020204030204"/>
              </a:rPr>
              <a:t> 4000 new preprint </a:t>
            </a:r>
            <a:r>
              <a:rPr lang="nl-NL" dirty="0" err="1">
                <a:ea typeface="Calibri" panose="020F0502020204030204"/>
                <a:cs typeface="Calibri" panose="020F0502020204030204"/>
              </a:rPr>
              <a:t>submissions</a:t>
            </a:r>
            <a:r>
              <a:rPr lang="nl-NL" dirty="0">
                <a:ea typeface="Calibri" panose="020F0502020204030204"/>
                <a:cs typeface="Calibri" panose="020F0502020204030204"/>
              </a:rPr>
              <a:t> a </a:t>
            </a:r>
            <a:r>
              <a:rPr lang="nl-NL" dirty="0" err="1">
                <a:ea typeface="Calibri" panose="020F0502020204030204"/>
                <a:cs typeface="Calibri" panose="020F0502020204030204"/>
              </a:rPr>
              <a:t>month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r>
              <a:rPr lang="nl-NL" dirty="0" err="1">
                <a:ea typeface="Calibri" panose="020F0502020204030204"/>
                <a:cs typeface="Calibri" panose="020F0502020204030204"/>
              </a:rPr>
              <a:t>MedRxiv</a:t>
            </a:r>
            <a:r>
              <a:rPr lang="nl-NL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dirty="0" err="1">
                <a:ea typeface="Calibri" panose="020F0502020204030204"/>
                <a:cs typeface="Calibri" panose="020F0502020204030204"/>
              </a:rPr>
              <a:t>receives</a:t>
            </a:r>
            <a:r>
              <a:rPr lang="nl-NL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dirty="0" err="1">
                <a:ea typeface="Calibri" panose="020F0502020204030204"/>
                <a:cs typeface="Calibri" panose="020F0502020204030204"/>
              </a:rPr>
              <a:t>around</a:t>
            </a:r>
            <a:r>
              <a:rPr lang="nl-NL" dirty="0">
                <a:ea typeface="Calibri" panose="020F0502020204030204"/>
                <a:cs typeface="Calibri" panose="020F0502020204030204"/>
              </a:rPr>
              <a:t> 1000 new </a:t>
            </a:r>
            <a:r>
              <a:rPr lang="nl-NL" dirty="0"/>
              <a:t>preprint </a:t>
            </a:r>
            <a:r>
              <a:rPr lang="nl-NL" dirty="0" err="1"/>
              <a:t>submissions</a:t>
            </a:r>
            <a:r>
              <a:rPr lang="nl-NL" dirty="0"/>
              <a:t> a </a:t>
            </a:r>
            <a:r>
              <a:rPr lang="nl-NL" dirty="0" err="1"/>
              <a:t>month</a:t>
            </a:r>
            <a:endParaRPr lang="nl-NL" dirty="0"/>
          </a:p>
          <a:p>
            <a:r>
              <a:rPr lang="en-US" dirty="0"/>
              <a:t>Together, the repositories draw more than 11 million monthly readers.</a:t>
            </a:r>
          </a:p>
          <a:p>
            <a:endParaRPr lang="nl-NL" dirty="0"/>
          </a:p>
          <a:p>
            <a:r>
              <a:rPr lang="nl-NL" dirty="0" err="1"/>
              <a:t>Comparison</a:t>
            </a:r>
            <a:r>
              <a:rPr lang="nl-NL" dirty="0"/>
              <a:t>:</a:t>
            </a:r>
          </a:p>
          <a:p>
            <a:r>
              <a:rPr lang="nl-NL" dirty="0">
                <a:ea typeface="Calibri"/>
                <a:cs typeface="Calibri"/>
              </a:rPr>
              <a:t>(PLOS ONE </a:t>
            </a:r>
            <a:r>
              <a:rPr lang="nl-NL" dirty="0" err="1">
                <a:ea typeface="Calibri"/>
                <a:cs typeface="Calibri"/>
              </a:rPr>
              <a:t>receives</a:t>
            </a:r>
            <a:r>
              <a:rPr lang="nl-NL" dirty="0">
                <a:ea typeface="Calibri"/>
                <a:cs typeface="Calibri"/>
              </a:rPr>
              <a:t> </a:t>
            </a:r>
            <a:r>
              <a:rPr lang="nl-NL" dirty="0" err="1">
                <a:ea typeface="Calibri"/>
                <a:cs typeface="Calibri"/>
              </a:rPr>
              <a:t>about</a:t>
            </a:r>
            <a:r>
              <a:rPr lang="nl-NL" dirty="0">
                <a:ea typeface="Calibri"/>
                <a:cs typeface="Calibri"/>
              </a:rPr>
              <a:t> 3000 </a:t>
            </a:r>
            <a:r>
              <a:rPr lang="nl-NL" dirty="0" err="1">
                <a:ea typeface="Calibri"/>
                <a:cs typeface="Calibri"/>
              </a:rPr>
              <a:t>submissions</a:t>
            </a:r>
            <a:r>
              <a:rPr lang="nl-NL" dirty="0">
                <a:ea typeface="Calibri"/>
                <a:cs typeface="Calibri"/>
              </a:rPr>
              <a:t> a </a:t>
            </a:r>
            <a:r>
              <a:rPr lang="nl-NL" dirty="0" err="1">
                <a:ea typeface="Calibri"/>
                <a:cs typeface="Calibri"/>
              </a:rPr>
              <a:t>month</a:t>
            </a:r>
            <a:r>
              <a:rPr lang="nl-NL" dirty="0">
                <a:ea typeface="Calibri"/>
                <a:cs typeface="Calibri"/>
              </a:rPr>
              <a:t> in </a:t>
            </a:r>
            <a:r>
              <a:rPr lang="nl-NL" dirty="0" err="1">
                <a:ea typeface="Calibri"/>
                <a:cs typeface="Calibri"/>
              </a:rPr>
              <a:t>all</a:t>
            </a:r>
            <a:r>
              <a:rPr lang="nl-NL" dirty="0">
                <a:ea typeface="Calibri"/>
                <a:cs typeface="Calibri"/>
              </a:rPr>
              <a:t> fields </a:t>
            </a:r>
            <a:r>
              <a:rPr lang="nl-NL" dirty="0">
                <a:hlinkClick r:id="rId6"/>
              </a:rPr>
              <a:t>https://everyone.plos.org/2022/04/25/publication-timeframes-at-plos-one/</a:t>
            </a:r>
            <a:r>
              <a:rPr lang="nl-NL" dirty="0"/>
              <a:t> </a:t>
            </a:r>
            <a:r>
              <a:rPr lang="nl-NL" dirty="0">
                <a:ea typeface="Calibri"/>
                <a:cs typeface="Calibri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A1C0C-3FB0-2290-3A62-99F6E260E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1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LUMC PhD Thesis Framework</a:t>
            </a:r>
          </a:p>
          <a:p>
            <a:r>
              <a:rPr lang="en-US" dirty="0"/>
              <a:t>https://osf.io/cbj5x/files/yspza</a:t>
            </a:r>
          </a:p>
          <a:p>
            <a:endParaRPr lang="en-US" dirty="0"/>
          </a:p>
          <a:p>
            <a:r>
              <a:rPr lang="nl-NL" dirty="0"/>
              <a:t>UMCG PhD Policy 2025</a:t>
            </a:r>
          </a:p>
          <a:p>
            <a:r>
              <a:rPr lang="nl-NL" dirty="0"/>
              <a:t>https://www.rug.nl/research/gradschool-medical-sciences/prospective-phd-candidates/phd-thesis-requirements-eng-v-oktober.pdf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1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54284-0BA2-B35A-F045-0EBD05909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DD028-6459-C6C2-8228-3B83016F8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B78FA-768E-3898-F913-B8972F348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Gates Foundation Policy https://openaccess.gatesfoundation.org/how-to-comply/ </a:t>
            </a:r>
          </a:p>
          <a:p>
            <a:r>
              <a:rPr lang="en-US" dirty="0"/>
              <a:t>NWO and </a:t>
            </a:r>
            <a:r>
              <a:rPr lang="en-US" dirty="0" err="1"/>
              <a:t>ZonMw</a:t>
            </a:r>
            <a:r>
              <a:rPr lang="en-US" dirty="0"/>
              <a:t> supports preprinting but do not yet require it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91548-CEFC-62A8-A501-5198F7381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8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747D9-B147-4968-9432-F1CB716BD78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30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7C04-419A-447C-8228-DEE988958C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4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del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6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96767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6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5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6" y="4849094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5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200"/>
            </a:lvl2pPr>
            <a:lvl3pPr marL="645319" indent="0">
              <a:buFontTx/>
              <a:buNone/>
              <a:defRPr/>
            </a:lvl3pPr>
            <a:lvl4pPr marL="927497" indent="0">
              <a:buFontTx/>
              <a:buNone/>
              <a:defRPr/>
            </a:lvl4pPr>
            <a:lvl5pPr marL="1288256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5" y="5264729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35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4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1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24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2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3EB06E4-70A4-3E46-AF81-8CDC63B37A10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D38D43D-7D33-2F43-82C4-C7C0902068A2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6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8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9FF0E8-6C15-D048-9A3A-D4A9C8DC64CC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A1B39C-8919-CF47-A161-B6BA50FD6A18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6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3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2"/>
            <a:ext cx="6524815" cy="854075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8" y="1135064"/>
            <a:ext cx="3008313" cy="511867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872B92-4883-474E-958A-9DB578D384BE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4FAB8F7-6B6F-2642-9729-040657DB08FE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6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1" y="1144590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270000">
              <a:defRPr/>
            </a:lvl3pPr>
            <a:lvl4pPr marL="540000">
              <a:defRPr/>
            </a:lvl4pPr>
            <a:lvl5pPr marL="810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86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60" y="2"/>
            <a:ext cx="6507303" cy="854075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9" y="1144588"/>
            <a:ext cx="3003550" cy="1289632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140301-1ABD-C44C-8687-D2657292E608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A0F4D9-DA5F-9846-8B97-D321E78C63B0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6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4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1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18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96767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5" y="2839003"/>
            <a:ext cx="7524751" cy="3418922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74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39" y="1252836"/>
            <a:ext cx="5132307" cy="4795836"/>
          </a:xfrm>
          <a:noFill/>
        </p:spPr>
        <p:txBody>
          <a:bodyPr vert="horz" wrap="none" lIns="0" tIns="0" rIns="0" bIns="0"/>
          <a:lstStyle>
            <a:lvl1pPr marL="271327" indent="-271327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799">
                <a:solidFill>
                  <a:schemeClr val="bg2"/>
                </a:solidFill>
              </a:defRPr>
            </a:lvl1pPr>
            <a:lvl2pPr marL="406991" indent="-135664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271327" indent="-271327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799">
                <a:solidFill>
                  <a:schemeClr val="bg2"/>
                </a:solidFill>
              </a:defRPr>
            </a:lvl6pPr>
            <a:lvl7pPr marL="406991" indent="-135664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/>
              <a:t>Numbering</a:t>
            </a:r>
          </a:p>
          <a:p>
            <a:pPr lvl="1"/>
            <a:r>
              <a:rPr lang="en-GB" noProof="0"/>
              <a:t>Bullet</a:t>
            </a:r>
          </a:p>
          <a:p>
            <a:pPr lvl="2"/>
            <a:r>
              <a:rPr lang="en-GB" noProof="0"/>
              <a:t>Plain text</a:t>
            </a:r>
          </a:p>
          <a:p>
            <a:pPr lvl="3"/>
            <a:r>
              <a:rPr lang="en-GB" noProof="0"/>
              <a:t>Header dark blue</a:t>
            </a:r>
          </a:p>
          <a:p>
            <a:pPr lvl="4"/>
            <a:r>
              <a:rPr lang="en-GB" noProof="0"/>
              <a:t>Header yellow</a:t>
            </a:r>
          </a:p>
          <a:p>
            <a:pPr lvl="5"/>
            <a:r>
              <a:rPr lang="en-GB" noProof="0"/>
              <a:t>Numbering</a:t>
            </a:r>
          </a:p>
          <a:p>
            <a:pPr lvl="6"/>
            <a:r>
              <a:rPr lang="en-GB" noProof="0"/>
              <a:t>Bullet</a:t>
            </a:r>
          </a:p>
          <a:p>
            <a:pPr lvl="7"/>
            <a:r>
              <a:rPr lang="en-GB" sz="1349" noProof="0"/>
              <a:t>Plain text</a:t>
            </a:r>
          </a:p>
          <a:p>
            <a:pPr lvl="8"/>
            <a:r>
              <a:rPr lang="en-GB" noProof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6" y="1252540"/>
            <a:ext cx="325323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1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2265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Plain text</a:t>
            </a:r>
          </a:p>
          <a:p>
            <a:pPr lvl="3"/>
            <a:r>
              <a:rPr lang="en-GB" noProof="0"/>
              <a:t>Header dark blue</a:t>
            </a:r>
          </a:p>
          <a:p>
            <a:pPr lvl="4"/>
            <a:r>
              <a:rPr lang="en-GB" noProof="0"/>
              <a:t>Header light blue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sz="1349" noProof="0"/>
              <a:t>Plain text</a:t>
            </a:r>
          </a:p>
          <a:p>
            <a:pPr lvl="8"/>
            <a:r>
              <a:rPr lang="en-GB" noProof="0"/>
              <a:t>Header dark blue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69683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40" y="1252836"/>
            <a:ext cx="5941976" cy="4795836"/>
          </a:xfrm>
        </p:spPr>
        <p:txBody>
          <a:bodyPr vert="horz"/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Plain text</a:t>
            </a:r>
          </a:p>
          <a:p>
            <a:pPr lvl="3"/>
            <a:r>
              <a:rPr lang="en-GB" noProof="0"/>
              <a:t>Header dark blue</a:t>
            </a:r>
          </a:p>
          <a:p>
            <a:pPr lvl="4"/>
            <a:r>
              <a:rPr lang="en-GB" noProof="0"/>
              <a:t>Header light blue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sz="1349" noProof="0"/>
              <a:t>Plain text</a:t>
            </a:r>
          </a:p>
          <a:p>
            <a:pPr lvl="8"/>
            <a:r>
              <a:rPr lang="en-GB" noProof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1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396986" y="1252540"/>
            <a:ext cx="244356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57260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40" y="1252836"/>
            <a:ext cx="4192826" cy="4795836"/>
          </a:xfrm>
        </p:spPr>
        <p:txBody>
          <a:bodyPr vert="horz"/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Plain text</a:t>
            </a:r>
          </a:p>
          <a:p>
            <a:pPr lvl="3"/>
            <a:r>
              <a:rPr lang="en-GB" noProof="0"/>
              <a:t>Header dark blue</a:t>
            </a:r>
          </a:p>
          <a:p>
            <a:pPr lvl="4"/>
            <a:r>
              <a:rPr lang="en-GB" noProof="0"/>
              <a:t>Header light blue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sz="1349" noProof="0"/>
              <a:t>Plain text</a:t>
            </a:r>
          </a:p>
          <a:p>
            <a:pPr lvl="8"/>
            <a:r>
              <a:rPr lang="en-GB" noProof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2" y="1252540"/>
            <a:ext cx="419238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71570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40" y="1252836"/>
            <a:ext cx="2649325" cy="4795836"/>
          </a:xfrm>
        </p:spPr>
        <p:txBody>
          <a:bodyPr vert="horz"/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Plain text</a:t>
            </a:r>
          </a:p>
          <a:p>
            <a:pPr lvl="3"/>
            <a:r>
              <a:rPr lang="en-GB" noProof="0"/>
              <a:t>Header dark blue</a:t>
            </a:r>
          </a:p>
          <a:p>
            <a:pPr lvl="4"/>
            <a:r>
              <a:rPr lang="en-GB" noProof="0"/>
              <a:t>Header light blue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sz="1349" noProof="0"/>
              <a:t>Plain text</a:t>
            </a:r>
          </a:p>
          <a:p>
            <a:pPr lvl="8"/>
            <a:r>
              <a:rPr lang="en-GB" noProof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40"/>
            <a:ext cx="573621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554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2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228B3D-0B57-9A4E-BE76-1A14097B95D1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06AC46-015F-6E44-B83A-36E79AEF5356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4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9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405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09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03340" y="1252540"/>
            <a:ext cx="853721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214971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40" y="1252836"/>
            <a:ext cx="4192826" cy="4795836"/>
          </a:xfrm>
        </p:spPr>
        <p:txBody>
          <a:bodyPr vert="horz"/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Plain text</a:t>
            </a:r>
          </a:p>
          <a:p>
            <a:pPr lvl="3"/>
            <a:r>
              <a:rPr lang="en-GB" noProof="0"/>
              <a:t>Header dark blue</a:t>
            </a:r>
          </a:p>
          <a:p>
            <a:pPr lvl="4"/>
            <a:r>
              <a:rPr lang="en-GB" noProof="0"/>
              <a:t>Header light blue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sz="1349" noProof="0"/>
              <a:t>Plain text</a:t>
            </a:r>
          </a:p>
          <a:p>
            <a:pPr lvl="8"/>
            <a:r>
              <a:rPr lang="en-GB" noProof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42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820409" y="1252542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27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820409" y="3751627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05452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40" y="1252836"/>
            <a:ext cx="4192826" cy="4795836"/>
          </a:xfrm>
        </p:spPr>
        <p:txBody>
          <a:bodyPr vert="horz"/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Plain text</a:t>
            </a:r>
          </a:p>
          <a:p>
            <a:pPr lvl="3"/>
            <a:r>
              <a:rPr lang="en-GB" noProof="0"/>
              <a:t>Header dark blue</a:t>
            </a:r>
          </a:p>
          <a:p>
            <a:pPr lvl="4"/>
            <a:r>
              <a:rPr lang="en-GB" noProof="0"/>
              <a:t>Header light blue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sz="1349" noProof="0"/>
              <a:t>Plain text</a:t>
            </a:r>
          </a:p>
          <a:p>
            <a:pPr lvl="8"/>
            <a:r>
              <a:rPr lang="en-GB" noProof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202025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820083" y="1252538"/>
            <a:ext cx="202025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an image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003683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 graph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435113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GB" noProof="0"/>
              <a:t>Click here to insert</a:t>
            </a:r>
            <a:br>
              <a:rPr lang="en-GB" noProof="0"/>
            </a:br>
            <a:r>
              <a:rPr lang="en-GB" noProof="0"/>
              <a:t>a video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495659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17416" y="1052736"/>
            <a:ext cx="7664860" cy="1656184"/>
          </a:xfrm>
        </p:spPr>
        <p:txBody>
          <a:bodyPr/>
          <a:lstStyle>
            <a:lvl1pPr algn="l">
              <a:defRPr sz="4048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closure</a:t>
            </a:r>
          </a:p>
        </p:txBody>
      </p:sp>
      <p:pic>
        <p:nvPicPr>
          <p:cNvPr id="21" name="Picture 7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44" y="4888659"/>
            <a:ext cx="1965225" cy="11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id" hidden="1"/>
          <p:cNvGrpSpPr/>
          <p:nvPr userDrawn="1"/>
        </p:nvGrpSpPr>
        <p:grpSpPr>
          <a:xfrm>
            <a:off x="-2" y="-1"/>
            <a:ext cx="9144003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57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9" name="Rechthoek 18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68544" tIns="34272" rIns="68544" bIns="342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45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499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8" y="6543376"/>
            <a:ext cx="2690162" cy="270000"/>
          </a:xfrm>
          <a:prstGeom prst="rect">
            <a:avLst/>
          </a:prstGeom>
        </p:spPr>
      </p:pic>
      <p:sp>
        <p:nvSpPr>
          <p:cNvPr id="18" name="Rechthoek 19"/>
          <p:cNvSpPr/>
          <p:nvPr userDrawn="1"/>
        </p:nvSpPr>
        <p:spPr bwMode="auto">
          <a:xfrm>
            <a:off x="4572000" y="6453336"/>
            <a:ext cx="4572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68544" tIns="34272" rIns="68544" bIns="342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45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499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6024" y="6473109"/>
            <a:ext cx="205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5031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indeling met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2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228B3D-0B57-9A4E-BE76-1A14097B95D1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06AC46-015F-6E44-B83A-36E79AEF5356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4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9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405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Afbeelding 8" descr="logo lumc_BLOKJES_PPT_20 mm NL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8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2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9" y="1144588"/>
            <a:ext cx="8291512" cy="5113338"/>
          </a:xfrm>
        </p:spPr>
        <p:txBody>
          <a:bodyPr/>
          <a:lstStyle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1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DFC4CA-C18C-1948-860B-AB40FEDD7F72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9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06AC46-015F-6E44-B83A-36E79AEF5356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6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2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2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9" y="1144588"/>
            <a:ext cx="8291512" cy="5113338"/>
          </a:xfrm>
        </p:spPr>
        <p:txBody>
          <a:bodyPr/>
          <a:lstStyle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1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DFC4CA-C18C-1948-860B-AB40FEDD7F72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9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06AC46-015F-6E44-B83A-36E79AEF5356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6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8" name="Afbeelding 7" descr="logo lumc_BLOKJES_PPT_20 mm NL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0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9" y="760415"/>
            <a:ext cx="8291512" cy="5497513"/>
          </a:xfrm>
        </p:spPr>
        <p:txBody>
          <a:bodyPr/>
          <a:lstStyle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10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9" y="1144589"/>
            <a:ext cx="8291512" cy="5373687"/>
          </a:xfrm>
        </p:spPr>
        <p:txBody>
          <a:bodyPr/>
          <a:lstStyle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439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2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789AEB-F5B2-2B4F-AD30-EF01FA8B389C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622A6F-56DC-804D-B355-6A0ECE94EB36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9" y="1144590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270000">
              <a:defRPr/>
            </a:lvl3pPr>
            <a:lvl4pPr marL="540000">
              <a:defRPr/>
            </a:lvl4pPr>
            <a:lvl5pPr marL="810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3" y="1144590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270000">
              <a:defRPr/>
            </a:lvl3pPr>
            <a:lvl4pPr marL="540000">
              <a:defRPr/>
            </a:lvl4pPr>
            <a:lvl5pPr marL="810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6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7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9" y="1135065"/>
            <a:ext cx="4003675" cy="846453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9" y="1135065"/>
            <a:ext cx="4004630" cy="846453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9" y="2174875"/>
            <a:ext cx="4004630" cy="40830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453FD3B-2B7D-144E-9AC0-88F78F99774E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2847059-C838-D544-AA3A-A342CC408355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2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6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2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13" name="Rechthoek 12"/>
          <p:cNvSpPr/>
          <p:nvPr userDrawn="1"/>
        </p:nvSpPr>
        <p:spPr bwMode="auto">
          <a:xfrm>
            <a:off x="6861177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9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06D303-CE7D-9244-B277-A262BA939E07}" type="datetime5">
              <a:rPr lang="nl-NL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6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9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06AC46-015F-6E44-B83A-36E79AEF5356}" type="slidenum">
              <a:rPr lang="en-GB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2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0716B-9CAE-A4BF-1FDF-5453767B53D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3145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Classified as | Public - Publiek (Openbaar)</a:t>
            </a:r>
          </a:p>
        </p:txBody>
      </p:sp>
    </p:spTree>
    <p:extLst>
      <p:ext uri="{BB962C8B-B14F-4D97-AF65-F5344CB8AC3E}">
        <p14:creationId xmlns:p14="http://schemas.microsoft.com/office/powerpoint/2010/main" val="4068405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8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i="1">
          <a:solidFill>
            <a:schemeClr val="tx2"/>
          </a:solidFill>
          <a:latin typeface="Times" charset="0"/>
          <a:ea typeface="ＭＳ Ｐゴシック" charset="0"/>
        </a:defRPr>
      </a:lvl5pPr>
      <a:lvl6pPr marL="3429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i="1">
          <a:solidFill>
            <a:schemeClr val="tx2"/>
          </a:solidFill>
          <a:latin typeface="Times" charset="0"/>
          <a:ea typeface="ＭＳ Ｐゴシック" charset="0"/>
        </a:defRPr>
      </a:lvl6pPr>
      <a:lvl7pPr marL="685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i="1">
          <a:solidFill>
            <a:schemeClr val="tx2"/>
          </a:solidFill>
          <a:latin typeface="Times" charset="0"/>
          <a:ea typeface="ＭＳ Ｐゴシック" charset="0"/>
        </a:defRPr>
      </a:lvl7pPr>
      <a:lvl8pPr marL="10287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i="1">
          <a:solidFill>
            <a:schemeClr val="tx2"/>
          </a:solidFill>
          <a:latin typeface="Times" charset="0"/>
          <a:ea typeface="ＭＳ Ｐゴシック" charset="0"/>
        </a:defRPr>
      </a:lvl8pPr>
      <a:lvl9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95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15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4049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500">
          <a:solidFill>
            <a:schemeClr val="accent6"/>
          </a:solidFill>
          <a:latin typeface="+mn-lt"/>
          <a:ea typeface="+mn-ea"/>
        </a:defRPr>
      </a:lvl2pPr>
      <a:lvl3pPr marL="270000" indent="-13930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540000" indent="-146447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350">
          <a:solidFill>
            <a:schemeClr val="accent6"/>
          </a:solidFill>
          <a:latin typeface="+mn-lt"/>
          <a:ea typeface="+mn-ea"/>
        </a:defRPr>
      </a:lvl4pPr>
      <a:lvl5pPr marL="810000" indent="-144066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350">
          <a:solidFill>
            <a:schemeClr val="accent6"/>
          </a:solidFill>
          <a:latin typeface="+mn-lt"/>
          <a:ea typeface="+mn-ea"/>
        </a:defRPr>
      </a:lvl5pPr>
      <a:lvl6pPr marL="1775222" indent="-144066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118122" indent="-144066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2461022" indent="-144066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2803922" indent="-144066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penaccess@library.leidenuniv.nl" TargetMode="External"/><Relationship Id="rId7" Type="http://schemas.openxmlformats.org/officeDocument/2006/relationships/image" Target="../media/image12.png"/><Relationship Id="rId2" Type="http://schemas.openxmlformats.org/officeDocument/2006/relationships/hyperlink" Target="mailto:t.f.de.roo@library.leidenuniv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560053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s://zenodo.org/communities/wgoaguid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apbio.org/preprint-serve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nl/wwam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ereview.org/" TargetMode="External"/><Relationship Id="rId5" Type="http://schemas.openxmlformats.org/officeDocument/2006/relationships/hyperlink" Target="https://peercommunityin.org/" TargetMode="External"/><Relationship Id="rId4" Type="http://schemas.openxmlformats.org/officeDocument/2006/relationships/hyperlink" Target="https://elifesciences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sapbio.org/preprint-server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idenmadtrics.nl/" TargetMode="External"/><Relationship Id="rId3" Type="http://schemas.openxmlformats.org/officeDocument/2006/relationships/hyperlink" Target="https://zenodo.org/communities/wgoaguides/" TargetMode="External"/><Relationship Id="rId7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penscience.nl/" TargetMode="External"/><Relationship Id="rId5" Type="http://schemas.openxmlformats.org/officeDocument/2006/relationships/hyperlink" Target="http://www.openaccess.nl/" TargetMode="External"/><Relationship Id="rId4" Type="http://schemas.openxmlformats.org/officeDocument/2006/relationships/hyperlink" Target="https://asapbio.org/preprint-server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cience.n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B872D1-20E8-4B87-A531-01F5411C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339" y="1431450"/>
            <a:ext cx="7821570" cy="1144588"/>
          </a:xfrm>
        </p:spPr>
        <p:txBody>
          <a:bodyPr/>
          <a:lstStyle/>
          <a:p>
            <a:r>
              <a:rPr lang="en-GB" sz="2800" noProof="0" dirty="0"/>
              <a:t>Preprints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B63-FD90-48B4-BC9D-24096A460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23739" y="3293193"/>
            <a:ext cx="5390072" cy="2368136"/>
          </a:xfrm>
        </p:spPr>
        <p:txBody>
          <a:bodyPr/>
          <a:lstStyle/>
          <a:p>
            <a:r>
              <a:rPr lang="en-GB" sz="1400" i="1" noProof="0" dirty="0"/>
              <a:t>Presented by: </a:t>
            </a:r>
          </a:p>
          <a:p>
            <a:r>
              <a:rPr lang="en-GB" sz="1400" b="1" noProof="0" dirty="0"/>
              <a:t>Tessa de Roo</a:t>
            </a:r>
            <a:r>
              <a:rPr lang="en-GB" sz="1400" noProof="0" dirty="0"/>
              <a:t>, Digital Scholarship Librarian, Centre for Digital Scholarship</a:t>
            </a:r>
          </a:p>
          <a:p>
            <a:r>
              <a:rPr lang="en-GB" sz="1400" noProof="0" dirty="0"/>
              <a:t>Leiden University Libraries and LUMC</a:t>
            </a:r>
          </a:p>
          <a:p>
            <a:r>
              <a:rPr lang="en-GB" sz="1400" noProof="0" dirty="0">
                <a:hlinkClick r:id="rId2"/>
              </a:rPr>
              <a:t>t.f.de.roo@library.leidenuniv.nl</a:t>
            </a:r>
            <a:endParaRPr lang="en-GB" sz="1400" noProof="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noProof="0" dirty="0"/>
              <a:t>Open Access Team at Leiden University Libraries</a:t>
            </a:r>
          </a:p>
          <a:p>
            <a:r>
              <a:rPr lang="en-GB" sz="1400" noProof="0" dirty="0">
                <a:hlinkClick r:id="rId3"/>
              </a:rPr>
              <a:t>openaccess@library.leidenuniv.nl</a:t>
            </a:r>
            <a:r>
              <a:rPr lang="en-GB" sz="1400" noProof="0" dirty="0"/>
              <a:t> </a:t>
            </a:r>
          </a:p>
          <a:p>
            <a:endParaRPr lang="en-GB" sz="1400" noProof="0" dirty="0"/>
          </a:p>
          <a:p>
            <a:br>
              <a:rPr lang="en-GB" sz="1400" noProof="0" dirty="0"/>
            </a:br>
            <a:endParaRPr lang="en-GB" sz="18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6DAE1-46AF-4329-9284-443F74B90F8D}"/>
              </a:ext>
            </a:extLst>
          </p:cNvPr>
          <p:cNvSpPr txBox="1"/>
          <p:nvPr/>
        </p:nvSpPr>
        <p:spPr>
          <a:xfrm>
            <a:off x="1304926" y="2050889"/>
            <a:ext cx="613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bg1"/>
                </a:solidFill>
              </a:rPr>
              <a:t>Opportunities, policies, and what to look out for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37FAD6-541B-FFD3-F916-0C6752ED0CA1}"/>
              </a:ext>
            </a:extLst>
          </p:cNvPr>
          <p:cNvGrpSpPr/>
          <p:nvPr/>
        </p:nvGrpSpPr>
        <p:grpSpPr>
          <a:xfrm>
            <a:off x="7720261" y="3250140"/>
            <a:ext cx="1121257" cy="2554312"/>
            <a:chOff x="6717817" y="4003666"/>
            <a:chExt cx="1121257" cy="2554312"/>
          </a:xfrm>
        </p:grpSpPr>
        <p:pic>
          <p:nvPicPr>
            <p:cNvPr id="2052" name="Picture 4" descr="qr-code for edu.nl/pg68p">
              <a:extLst>
                <a:ext uri="{FF2B5EF4-FFF2-40B4-BE49-F238E27FC236}">
                  <a16:creationId xmlns:a16="http://schemas.microsoft.com/office/drawing/2014/main" id="{56829EF2-C817-E3B3-B455-8D1A57C3F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818" y="4003666"/>
              <a:ext cx="1121256" cy="1212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qr-code for edu.nl/bwfwv">
              <a:extLst>
                <a:ext uri="{FF2B5EF4-FFF2-40B4-BE49-F238E27FC236}">
                  <a16:creationId xmlns:a16="http://schemas.microsoft.com/office/drawing/2014/main" id="{954120FC-30AB-1EEA-0510-6A096D39C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817" y="5342117"/>
              <a:ext cx="1121255" cy="1215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A logo with a person holding a sword&#10;&#10;AI-generated content may be incorrect.">
            <a:extLst>
              <a:ext uri="{FF2B5EF4-FFF2-40B4-BE49-F238E27FC236}">
                <a16:creationId xmlns:a16="http://schemas.microsoft.com/office/drawing/2014/main" id="{D3DAA2A5-26C6-B363-14CB-991FA482A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23" y="-88263"/>
            <a:ext cx="2400305" cy="1333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B9A152-EE94-EC3D-BC5B-D33E4CE49D7E}"/>
              </a:ext>
            </a:extLst>
          </p:cNvPr>
          <p:cNvSpPr/>
          <p:nvPr/>
        </p:nvSpPr>
        <p:spPr bwMode="auto">
          <a:xfrm>
            <a:off x="461176" y="5804452"/>
            <a:ext cx="715617" cy="8030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1C13F5-F9E0-4E7B-4DD9-F221B8D96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1580" y="160173"/>
            <a:ext cx="1398616" cy="5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4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5A62-C463-B955-6A0E-66E9156E3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2FBC-E1A4-3D24-4A10-76BEDE4D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/>
              <a:t>New funder policies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FE53C-309D-D30C-4AFE-FC97278903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DFC4CA-C18C-1948-860B-AB40FEDD7F72}" type="datetime5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C60BC-633A-9204-A977-FB8A64966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06AC46-015F-6E44-B83A-36E79AEF5356}" type="slidenum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1AC95-00C2-2F7E-CCDC-CB6C7F66A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noProof="0" dirty="0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9A6B89-B740-825E-B021-C8BCF62B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4" y="1227428"/>
            <a:ext cx="5797079" cy="4403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972B31-C98E-217D-9359-E4360EE22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36" y="2051553"/>
            <a:ext cx="7564582" cy="42573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83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/>
              <a:t>Getting started with </a:t>
            </a:r>
            <a:r>
              <a:rPr lang="en-GB" sz="2800" noProof="0" dirty="0" err="1"/>
              <a:t>preprinting</a:t>
            </a:r>
            <a:endParaRPr lang="en-GB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119" y="1314904"/>
            <a:ext cx="7049961" cy="4777468"/>
          </a:xfrm>
        </p:spPr>
        <p:txBody>
          <a:bodyPr>
            <a:normAutofit/>
          </a:bodyPr>
          <a:lstStyle/>
          <a:p>
            <a:pPr defTabSz="685800">
              <a:spcAft>
                <a:spcPts val="0"/>
              </a:spcAft>
              <a:buClr>
                <a:srgbClr val="8592BC"/>
              </a:buClr>
              <a:buSzPct val="130000"/>
            </a:pPr>
            <a:r>
              <a:rPr lang="en-GB" sz="2800" b="1" noProof="0" dirty="0">
                <a:solidFill>
                  <a:schemeClr val="bg2"/>
                </a:solidFill>
              </a:rPr>
              <a:t>National guide on preprints</a:t>
            </a:r>
          </a:p>
          <a:p>
            <a:pPr defTabSz="685800">
              <a:spcAft>
                <a:spcPts val="0"/>
              </a:spcAft>
              <a:buClr>
                <a:srgbClr val="8592BC"/>
              </a:buClr>
              <a:buSzPct val="130000"/>
            </a:pPr>
            <a:endParaRPr lang="en-GB" sz="2800" i="1" noProof="0" dirty="0">
              <a:solidFill>
                <a:schemeClr val="bg2"/>
              </a:solidFill>
            </a:endParaRPr>
          </a:p>
          <a:p>
            <a:pPr defTabSz="685800">
              <a:spcAft>
                <a:spcPts val="0"/>
              </a:spcAft>
              <a:buClr>
                <a:srgbClr val="8592BC"/>
              </a:buClr>
              <a:buSzPct val="130000"/>
            </a:pPr>
            <a:r>
              <a:rPr lang="en-GB" sz="2800" i="1" noProof="0" dirty="0">
                <a:solidFill>
                  <a:schemeClr val="bg2"/>
                </a:solidFill>
              </a:rPr>
              <a:t>A Practical Guide to Preprints: Accelerating Scholarly Communication </a:t>
            </a:r>
            <a:r>
              <a:rPr lang="en-GB" sz="2800" noProof="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https://zenodo.org/records/5600535</a:t>
            </a:r>
            <a:r>
              <a:rPr lang="en-GB" sz="2800" noProof="0" dirty="0">
                <a:solidFill>
                  <a:schemeClr val="accent1"/>
                </a:solidFill>
              </a:rPr>
              <a:t> </a:t>
            </a:r>
          </a:p>
          <a:p>
            <a:pPr defTabSz="685800">
              <a:spcAft>
                <a:spcPts val="0"/>
              </a:spcAft>
              <a:buClr>
                <a:srgbClr val="8592BC"/>
              </a:buClr>
              <a:buSzPct val="130000"/>
            </a:pPr>
            <a:endParaRPr lang="en-GB" sz="2800" noProof="0" dirty="0">
              <a:solidFill>
                <a:srgbClr val="FF0000"/>
              </a:solidFill>
            </a:endParaRPr>
          </a:p>
          <a:p>
            <a:pPr defTabSz="685800">
              <a:spcAft>
                <a:spcPts val="0"/>
              </a:spcAft>
              <a:buClr>
                <a:srgbClr val="8592BC"/>
              </a:buClr>
              <a:buSzPct val="130000"/>
            </a:pPr>
            <a:r>
              <a:rPr lang="en-GB" sz="2800" noProof="0" dirty="0">
                <a:solidFill>
                  <a:schemeClr val="bg2"/>
                </a:solidFill>
              </a:rPr>
              <a:t>Other guides on publishing and open science</a:t>
            </a:r>
          </a:p>
          <a:p>
            <a:pPr defTabSz="685800">
              <a:spcAft>
                <a:spcPts val="0"/>
              </a:spcAft>
              <a:buClr>
                <a:srgbClr val="8592BC"/>
              </a:buClr>
              <a:buSzPct val="130000"/>
            </a:pPr>
            <a:r>
              <a:rPr lang="en-GB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https://zenodo.org/communities/wgoaguides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</a:p>
          <a:p>
            <a:pPr defTabSz="685800">
              <a:spcAft>
                <a:spcPts val="0"/>
              </a:spcAft>
              <a:buClr>
                <a:srgbClr val="8592BC"/>
              </a:buClr>
              <a:buSzPct val="130000"/>
            </a:pPr>
            <a:endParaRPr lang="en-GB" sz="2800" b="1" noProof="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50B06-6EAE-495D-A81A-D55406D5F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974C9F-25D2-4830-B403-B4C26A61C5B8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1026" name="Picture 2" descr="qr-code for edu.nl/fkky4">
            <a:extLst>
              <a:ext uri="{FF2B5EF4-FFF2-40B4-BE49-F238E27FC236}">
                <a16:creationId xmlns:a16="http://schemas.microsoft.com/office/drawing/2014/main" id="{D161B6BA-2AF9-E7AE-7E91-07C2CFC1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65" y="2472855"/>
            <a:ext cx="1406029" cy="15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D766A9DA-FCB3-9E15-9D08-75996DDD9015}"/>
              </a:ext>
            </a:extLst>
          </p:cNvPr>
          <p:cNvSpPr/>
          <p:nvPr/>
        </p:nvSpPr>
        <p:spPr bwMode="auto">
          <a:xfrm>
            <a:off x="5257233" y="2871302"/>
            <a:ext cx="2099416" cy="727767"/>
          </a:xfrm>
          <a:custGeom>
            <a:avLst/>
            <a:gdLst>
              <a:gd name="connsiteX0" fmla="*/ 0 w 2099416"/>
              <a:gd name="connsiteY0" fmla="*/ 181942 h 727767"/>
              <a:gd name="connsiteX1" fmla="*/ 22743 w 2099416"/>
              <a:gd name="connsiteY1" fmla="*/ 181942 h 727767"/>
              <a:gd name="connsiteX2" fmla="*/ 22743 w 2099416"/>
              <a:gd name="connsiteY2" fmla="*/ 545825 h 727767"/>
              <a:gd name="connsiteX3" fmla="*/ 0 w 2099416"/>
              <a:gd name="connsiteY3" fmla="*/ 545825 h 727767"/>
              <a:gd name="connsiteX4" fmla="*/ 0 w 2099416"/>
              <a:gd name="connsiteY4" fmla="*/ 181942 h 727767"/>
              <a:gd name="connsiteX5" fmla="*/ 45485 w 2099416"/>
              <a:gd name="connsiteY5" fmla="*/ 181942 h 727767"/>
              <a:gd name="connsiteX6" fmla="*/ 90971 w 2099416"/>
              <a:gd name="connsiteY6" fmla="*/ 181942 h 727767"/>
              <a:gd name="connsiteX7" fmla="*/ 90971 w 2099416"/>
              <a:gd name="connsiteY7" fmla="*/ 545825 h 727767"/>
              <a:gd name="connsiteX8" fmla="*/ 45485 w 2099416"/>
              <a:gd name="connsiteY8" fmla="*/ 545825 h 727767"/>
              <a:gd name="connsiteX9" fmla="*/ 45485 w 2099416"/>
              <a:gd name="connsiteY9" fmla="*/ 181942 h 727767"/>
              <a:gd name="connsiteX10" fmla="*/ 113714 w 2099416"/>
              <a:gd name="connsiteY10" fmla="*/ 181942 h 727767"/>
              <a:gd name="connsiteX11" fmla="*/ 1735533 w 2099416"/>
              <a:gd name="connsiteY11" fmla="*/ 181942 h 727767"/>
              <a:gd name="connsiteX12" fmla="*/ 1735533 w 2099416"/>
              <a:gd name="connsiteY12" fmla="*/ 0 h 727767"/>
              <a:gd name="connsiteX13" fmla="*/ 2099416 w 2099416"/>
              <a:gd name="connsiteY13" fmla="*/ 363884 h 727767"/>
              <a:gd name="connsiteX14" fmla="*/ 1735533 w 2099416"/>
              <a:gd name="connsiteY14" fmla="*/ 727767 h 727767"/>
              <a:gd name="connsiteX15" fmla="*/ 1735533 w 2099416"/>
              <a:gd name="connsiteY15" fmla="*/ 545825 h 727767"/>
              <a:gd name="connsiteX16" fmla="*/ 113714 w 2099416"/>
              <a:gd name="connsiteY16" fmla="*/ 545825 h 727767"/>
              <a:gd name="connsiteX17" fmla="*/ 113714 w 2099416"/>
              <a:gd name="connsiteY17" fmla="*/ 181942 h 72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9416" h="727767" extrusionOk="0">
                <a:moveTo>
                  <a:pt x="0" y="181942"/>
                </a:moveTo>
                <a:cubicBezTo>
                  <a:pt x="8116" y="180019"/>
                  <a:pt x="15228" y="182246"/>
                  <a:pt x="22743" y="181942"/>
                </a:cubicBezTo>
                <a:cubicBezTo>
                  <a:pt x="40658" y="304041"/>
                  <a:pt x="49276" y="397606"/>
                  <a:pt x="22743" y="545825"/>
                </a:cubicBezTo>
                <a:cubicBezTo>
                  <a:pt x="14046" y="547412"/>
                  <a:pt x="7045" y="546414"/>
                  <a:pt x="0" y="545825"/>
                </a:cubicBezTo>
                <a:cubicBezTo>
                  <a:pt x="21746" y="409159"/>
                  <a:pt x="-16541" y="268860"/>
                  <a:pt x="0" y="181942"/>
                </a:cubicBezTo>
                <a:close/>
                <a:moveTo>
                  <a:pt x="45485" y="181942"/>
                </a:moveTo>
                <a:cubicBezTo>
                  <a:pt x="65768" y="185920"/>
                  <a:pt x="80224" y="185635"/>
                  <a:pt x="90971" y="181942"/>
                </a:cubicBezTo>
                <a:cubicBezTo>
                  <a:pt x="114892" y="347030"/>
                  <a:pt x="82902" y="455177"/>
                  <a:pt x="90971" y="545825"/>
                </a:cubicBezTo>
                <a:cubicBezTo>
                  <a:pt x="84299" y="543081"/>
                  <a:pt x="61677" y="542913"/>
                  <a:pt x="45485" y="545825"/>
                </a:cubicBezTo>
                <a:cubicBezTo>
                  <a:pt x="36122" y="419049"/>
                  <a:pt x="31177" y="260929"/>
                  <a:pt x="45485" y="181942"/>
                </a:cubicBezTo>
                <a:close/>
                <a:moveTo>
                  <a:pt x="113714" y="181942"/>
                </a:moveTo>
                <a:cubicBezTo>
                  <a:pt x="579828" y="92044"/>
                  <a:pt x="1391993" y="99952"/>
                  <a:pt x="1735533" y="181942"/>
                </a:cubicBezTo>
                <a:cubicBezTo>
                  <a:pt x="1734817" y="101105"/>
                  <a:pt x="1749779" y="51864"/>
                  <a:pt x="1735533" y="0"/>
                </a:cubicBezTo>
                <a:cubicBezTo>
                  <a:pt x="1804225" y="77543"/>
                  <a:pt x="2043646" y="248985"/>
                  <a:pt x="2099416" y="363884"/>
                </a:cubicBezTo>
                <a:cubicBezTo>
                  <a:pt x="1919215" y="498326"/>
                  <a:pt x="1863866" y="567688"/>
                  <a:pt x="1735533" y="727767"/>
                </a:cubicBezTo>
                <a:cubicBezTo>
                  <a:pt x="1727762" y="682663"/>
                  <a:pt x="1737478" y="569056"/>
                  <a:pt x="1735533" y="545825"/>
                </a:cubicBezTo>
                <a:cubicBezTo>
                  <a:pt x="982200" y="505630"/>
                  <a:pt x="728197" y="434512"/>
                  <a:pt x="113714" y="545825"/>
                </a:cubicBezTo>
                <a:cubicBezTo>
                  <a:pt x="103302" y="500666"/>
                  <a:pt x="132674" y="318758"/>
                  <a:pt x="113714" y="181942"/>
                </a:cubicBez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542335782">
                  <a:prstGeom prst="striped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194F-176E-4C58-84BF-317D715B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2"/>
            <a:ext cx="6524625" cy="854075"/>
          </a:xfrm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noProof="0" dirty="0"/>
              <a:t>How do you find preprint servers?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8C2CE3-7532-46A8-91B4-52EDBA5FAB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66739" y="6553200"/>
            <a:ext cx="542395" cy="3048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26974C9F-25D2-4830-B403-B4C26A61C5B8}" type="slidenum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12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EAF11CF-3C40-40F9-9ECA-2ABF117F218F}"/>
              </a:ext>
            </a:extLst>
          </p:cNvPr>
          <p:cNvSpPr txBox="1">
            <a:spLocks/>
          </p:cNvSpPr>
          <p:nvPr/>
        </p:nvSpPr>
        <p:spPr bwMode="auto">
          <a:xfrm>
            <a:off x="566738" y="1197238"/>
            <a:ext cx="7726472" cy="494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2000" noProof="0" dirty="0">
                <a:solidFill>
                  <a:schemeClr val="bg2"/>
                </a:solidFill>
              </a:rPr>
              <a:t>Similar to journals: Where do your colleagues publish?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2000" noProof="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GB" sz="2000" dirty="0">
                <a:solidFill>
                  <a:schemeClr val="bg2"/>
                </a:solidFill>
                <a:ea typeface="Calibri"/>
                <a:cs typeface="Calibri"/>
              </a:rPr>
              <a:t>Common servers used in the Netherlands include </a:t>
            </a:r>
            <a:r>
              <a:rPr lang="en-GB" sz="2000" dirty="0" err="1">
                <a:solidFill>
                  <a:schemeClr val="bg2"/>
                </a:solidFill>
                <a:ea typeface="Calibri"/>
                <a:cs typeface="Calibri"/>
              </a:rPr>
              <a:t>arXiv</a:t>
            </a:r>
            <a:r>
              <a:rPr lang="en-GB" sz="2000" dirty="0">
                <a:solidFill>
                  <a:schemeClr val="bg2"/>
                </a:solidFill>
                <a:ea typeface="Calibri"/>
                <a:cs typeface="Calibri"/>
              </a:rPr>
              <a:t>, </a:t>
            </a:r>
            <a:r>
              <a:rPr lang="en-GB" sz="2000" dirty="0" err="1">
                <a:solidFill>
                  <a:schemeClr val="bg2"/>
                </a:solidFill>
                <a:ea typeface="Calibri"/>
                <a:cs typeface="Calibri"/>
              </a:rPr>
              <a:t>bioRxiv</a:t>
            </a:r>
            <a:r>
              <a:rPr lang="en-GB" sz="2000" dirty="0">
                <a:solidFill>
                  <a:schemeClr val="bg2"/>
                </a:solidFill>
                <a:ea typeface="Calibri"/>
                <a:cs typeface="Calibri"/>
              </a:rPr>
              <a:t>, </a:t>
            </a:r>
            <a:r>
              <a:rPr lang="en-GB" sz="2000" dirty="0" err="1">
                <a:solidFill>
                  <a:schemeClr val="bg2"/>
                </a:solidFill>
                <a:ea typeface="Calibri"/>
                <a:cs typeface="Calibri"/>
              </a:rPr>
              <a:t>medRxiv</a:t>
            </a:r>
            <a:r>
              <a:rPr lang="en-GB" sz="2000" dirty="0">
                <a:solidFill>
                  <a:schemeClr val="bg2"/>
                </a:solidFill>
                <a:ea typeface="Calibri"/>
                <a:cs typeface="Calibri"/>
              </a:rPr>
              <a:t>, </a:t>
            </a:r>
            <a:r>
              <a:rPr lang="en-GB" sz="2000" dirty="0" err="1">
                <a:solidFill>
                  <a:schemeClr val="bg2"/>
                </a:solidFill>
                <a:ea typeface="Calibri"/>
                <a:cs typeface="Calibri"/>
              </a:rPr>
              <a:t>chemRxiv</a:t>
            </a:r>
            <a:r>
              <a:rPr lang="en-GB" sz="2000" dirty="0">
                <a:solidFill>
                  <a:schemeClr val="bg2"/>
                </a:solidFill>
                <a:ea typeface="Calibri"/>
                <a:cs typeface="Calibri"/>
              </a:rPr>
              <a:t>, SSRN, Research Square…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rgbClr val="003C7D"/>
              </a:buClr>
              <a:buSzPct val="130000"/>
              <a:buNone/>
            </a:pPr>
            <a:endParaRPr lang="en-GB" sz="2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2000" noProof="0" dirty="0" err="1">
                <a:solidFill>
                  <a:schemeClr val="bg2"/>
                </a:solidFill>
              </a:rPr>
              <a:t>ASAPbio</a:t>
            </a:r>
            <a:r>
              <a:rPr lang="en-GB" sz="2000" noProof="0" dirty="0">
                <a:solidFill>
                  <a:schemeClr val="bg2"/>
                </a:solidFill>
              </a:rPr>
              <a:t> Overview of preprint platforms and policies: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2000" noProof="0" dirty="0">
                <a:solidFill>
                  <a:schemeClr val="bg2"/>
                </a:solidFill>
                <a:hlinkClick r:id="rId3"/>
              </a:rPr>
              <a:t>https://asapbio.org/preprint-servers/</a:t>
            </a:r>
            <a:endParaRPr lang="en-GB" sz="2000" noProof="0" dirty="0">
              <a:solidFill>
                <a:schemeClr val="bg2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endParaRPr lang="en-GB" sz="1600" noProof="0" dirty="0">
              <a:solidFill>
                <a:schemeClr val="bg2"/>
              </a:solidFill>
            </a:endParaRPr>
          </a:p>
          <a:p>
            <a:pPr lvl="1" fontAlgn="base">
              <a:lnSpc>
                <a:spcPct val="120000"/>
              </a:lnSpc>
              <a:spcAft>
                <a:spcPct val="0"/>
              </a:spcAft>
              <a:buClr>
                <a:schemeClr val="tx2"/>
              </a:buClr>
              <a:buSzPct val="130000"/>
            </a:pPr>
            <a:endParaRPr lang="en-GB" sz="1500" noProof="0" dirty="0">
              <a:solidFill>
                <a:schemeClr val="accent6"/>
              </a:solidFill>
            </a:endParaRPr>
          </a:p>
          <a:p>
            <a:pPr marL="257175" indent="-257175" fontAlgn="base">
              <a:lnSpc>
                <a:spcPct val="120000"/>
              </a:lnSpc>
              <a:spcAft>
                <a:spcPct val="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endParaRPr lang="en-GB" sz="1500" noProof="0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F7634-BC80-73EB-C1CB-2DECBF148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0626"/>
            <a:ext cx="9144000" cy="27276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60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BF601-865D-37A6-91BC-6F88A824C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B316-FF12-11D4-E611-8DBE55BA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2"/>
            <a:ext cx="6524625" cy="854075"/>
          </a:xfrm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noProof="0" dirty="0"/>
              <a:t>How do you find preprint servers?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2B29D6-E4D1-94CB-36A8-4F099C4AA4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66739" y="6553200"/>
            <a:ext cx="542395" cy="3048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26974C9F-25D2-4830-B403-B4C26A61C5B8}" type="slidenum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13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FC0DB36-F3BB-3E89-078C-28D50C15E4B6}"/>
              </a:ext>
            </a:extLst>
          </p:cNvPr>
          <p:cNvSpPr txBox="1">
            <a:spLocks/>
          </p:cNvSpPr>
          <p:nvPr/>
        </p:nvSpPr>
        <p:spPr bwMode="auto">
          <a:xfrm>
            <a:off x="566738" y="1038211"/>
            <a:ext cx="7726472" cy="55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2000" b="1" u="sng" noProof="0" dirty="0">
                <a:solidFill>
                  <a:schemeClr val="bg2"/>
                </a:solidFill>
              </a:rPr>
              <a:t>Considerations when choosing a preprint server</a:t>
            </a:r>
            <a:r>
              <a:rPr lang="en-GB" sz="2000" noProof="0" dirty="0">
                <a:solidFill>
                  <a:schemeClr val="bg2"/>
                </a:solidFill>
              </a:rPr>
              <a:t>: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2000" noProof="0" dirty="0">
                <a:solidFill>
                  <a:schemeClr val="bg2"/>
                </a:solidFill>
              </a:rPr>
              <a:t>Target audience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2000" noProof="0" dirty="0">
                <a:solidFill>
                  <a:schemeClr val="bg2"/>
                </a:solidFill>
              </a:rPr>
              <a:t>Server features</a:t>
            </a:r>
          </a:p>
          <a:p>
            <a:pPr lvl="1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1600" noProof="0" dirty="0">
                <a:solidFill>
                  <a:schemeClr val="bg2"/>
                </a:solidFill>
              </a:rPr>
              <a:t>Persistent identifiers</a:t>
            </a:r>
          </a:p>
          <a:p>
            <a:pPr lvl="1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1600" noProof="0" dirty="0">
                <a:solidFill>
                  <a:schemeClr val="bg2"/>
                </a:solidFill>
              </a:rPr>
              <a:t>Licences offered</a:t>
            </a:r>
          </a:p>
          <a:p>
            <a:pPr lvl="1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1600" noProof="0" dirty="0">
                <a:solidFill>
                  <a:schemeClr val="bg2"/>
                </a:solidFill>
              </a:rPr>
              <a:t>Commenting</a:t>
            </a:r>
          </a:p>
          <a:p>
            <a:pPr lvl="1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1600" noProof="0" dirty="0">
                <a:solidFill>
                  <a:schemeClr val="bg2"/>
                </a:solidFill>
              </a:rPr>
              <a:t>Possibilities for open review (or PRC)</a:t>
            </a:r>
          </a:p>
          <a:p>
            <a:pPr lvl="1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1600" noProof="0" dirty="0">
                <a:solidFill>
                  <a:schemeClr val="bg2"/>
                </a:solidFill>
              </a:rPr>
              <a:t>Indexation in search engines</a:t>
            </a:r>
          </a:p>
          <a:p>
            <a:pPr lvl="1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1600" noProof="0" dirty="0">
                <a:solidFill>
                  <a:schemeClr val="bg2"/>
                </a:solidFill>
              </a:rPr>
              <a:t>Version control and updating possibilities</a:t>
            </a:r>
          </a:p>
          <a:p>
            <a:pPr lvl="1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1600" noProof="0" dirty="0">
                <a:solidFill>
                  <a:schemeClr val="bg2"/>
                </a:solidFill>
              </a:rPr>
              <a:t>Linking to peer reviewed articles</a:t>
            </a:r>
          </a:p>
          <a:p>
            <a:pPr lvl="1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</a:pPr>
            <a:endParaRPr lang="en-GB" sz="1600" noProof="0" dirty="0">
              <a:solidFill>
                <a:schemeClr val="bg2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2000" b="1" noProof="0" dirty="0">
                <a:solidFill>
                  <a:schemeClr val="bg2"/>
                </a:solidFill>
              </a:rPr>
              <a:t>	</a:t>
            </a:r>
            <a:r>
              <a:rPr lang="en-GB" sz="2000" b="1" u="sng" noProof="0" dirty="0">
                <a:solidFill>
                  <a:schemeClr val="bg2"/>
                </a:solidFill>
              </a:rPr>
              <a:t>Before posting a preprint: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1600" noProof="0" dirty="0">
                <a:solidFill>
                  <a:schemeClr val="bg2"/>
                </a:solidFill>
              </a:rPr>
              <a:t>	Get consent from all authors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1600" noProof="0" dirty="0">
                <a:solidFill>
                  <a:schemeClr val="bg2"/>
                </a:solidFill>
              </a:rPr>
              <a:t>	Check policies of potential journals for later peer reviewed publication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1600" noProof="0" dirty="0">
                <a:solidFill>
                  <a:schemeClr val="bg2"/>
                </a:solidFill>
              </a:rPr>
              <a:t>	Share data and code 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1600" noProof="0" dirty="0">
                <a:solidFill>
                  <a:schemeClr val="bg2"/>
                </a:solidFill>
              </a:rPr>
              <a:t>	Decide what licence is best for the preprint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endParaRPr lang="en-GB" sz="1600" noProof="0" dirty="0">
              <a:solidFill>
                <a:schemeClr val="bg2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sz="1600" noProof="0" dirty="0">
                <a:solidFill>
                  <a:schemeClr val="bg2"/>
                </a:solidFill>
              </a:rPr>
              <a:t>		For next steps →→ </a:t>
            </a:r>
            <a:r>
              <a:rPr lang="en-GB" sz="1600" b="1" noProof="0" dirty="0">
                <a:solidFill>
                  <a:schemeClr val="accent4"/>
                </a:solidFill>
              </a:rPr>
              <a:t>Use the Preprint Guide!</a:t>
            </a:r>
            <a:endParaRPr lang="en-GB" sz="1500" b="1" noProof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EA3CC-90F3-1C27-5CE0-56E8E7DE4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E74F-2FA3-8A29-F239-8023E84A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2"/>
            <a:ext cx="6524625" cy="854075"/>
          </a:xfrm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noProof="0" dirty="0"/>
              <a:t>How do you find preprints?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B3B564-69D4-2FCC-4B38-AAD83852FE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66739" y="6553200"/>
            <a:ext cx="542395" cy="3048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26974C9F-25D2-4830-B403-B4C26A61C5B8}" type="slidenum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14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E575E32-352F-F568-3510-AF884CB2115D}"/>
              </a:ext>
            </a:extLst>
          </p:cNvPr>
          <p:cNvSpPr txBox="1">
            <a:spLocks/>
          </p:cNvSpPr>
          <p:nvPr/>
        </p:nvSpPr>
        <p:spPr bwMode="auto">
          <a:xfrm>
            <a:off x="566738" y="1197237"/>
            <a:ext cx="8560760" cy="50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endParaRPr lang="en-GB" sz="2000" b="1" u="sng" noProof="0" dirty="0">
              <a:solidFill>
                <a:schemeClr val="bg2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b="1" u="sng" noProof="0" dirty="0">
                <a:solidFill>
                  <a:schemeClr val="bg2"/>
                </a:solidFill>
              </a:rPr>
              <a:t>Specific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noProof="0" dirty="0">
                <a:solidFill>
                  <a:schemeClr val="bg2"/>
                </a:solidFill>
              </a:rPr>
              <a:t>Search on specific preprint platforms</a:t>
            </a:r>
          </a:p>
          <a:p>
            <a:pPr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noProof="0" dirty="0">
                <a:solidFill>
                  <a:schemeClr val="bg2"/>
                </a:solidFill>
              </a:rPr>
              <a:t>e.g. </a:t>
            </a:r>
            <a:r>
              <a:rPr lang="en-GB" noProof="0" dirty="0" err="1">
                <a:solidFill>
                  <a:schemeClr val="bg2"/>
                </a:solidFill>
              </a:rPr>
              <a:t>arXiv</a:t>
            </a:r>
            <a:r>
              <a:rPr lang="en-GB" noProof="0" dirty="0">
                <a:solidFill>
                  <a:schemeClr val="bg2"/>
                </a:solidFill>
              </a:rPr>
              <a:t>, </a:t>
            </a:r>
            <a:r>
              <a:rPr lang="en-GB" noProof="0" dirty="0" err="1">
                <a:solidFill>
                  <a:schemeClr val="bg2"/>
                </a:solidFill>
              </a:rPr>
              <a:t>bioRxiv</a:t>
            </a:r>
            <a:r>
              <a:rPr lang="en-GB" noProof="0" dirty="0">
                <a:solidFill>
                  <a:schemeClr val="bg2"/>
                </a:solidFill>
              </a:rPr>
              <a:t>, </a:t>
            </a:r>
            <a:r>
              <a:rPr lang="en-GB" noProof="0" dirty="0" err="1">
                <a:solidFill>
                  <a:schemeClr val="bg2"/>
                </a:solidFill>
              </a:rPr>
              <a:t>medRxiv</a:t>
            </a:r>
            <a:r>
              <a:rPr lang="en-GB" noProof="0" dirty="0">
                <a:solidFill>
                  <a:schemeClr val="bg2"/>
                </a:solidFill>
              </a:rPr>
              <a:t>, </a:t>
            </a:r>
            <a:r>
              <a:rPr lang="en-GB" noProof="0" dirty="0" err="1">
                <a:solidFill>
                  <a:schemeClr val="bg2"/>
                </a:solidFill>
              </a:rPr>
              <a:t>chemRxiv</a:t>
            </a:r>
            <a:r>
              <a:rPr lang="en-GB" noProof="0" dirty="0">
                <a:solidFill>
                  <a:schemeClr val="bg2"/>
                </a:solidFill>
              </a:rPr>
              <a:t>, SSRN</a:t>
            </a:r>
            <a:r>
              <a:rPr lang="en-GB" dirty="0">
                <a:solidFill>
                  <a:schemeClr val="bg2"/>
                </a:solidFill>
              </a:rPr>
              <a:t>, Research Square…</a:t>
            </a:r>
            <a:endParaRPr lang="en-GB" noProof="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endParaRPr lang="en-GB" noProof="0" dirty="0">
              <a:solidFill>
                <a:schemeClr val="bg2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b="1" u="sng" noProof="0" dirty="0">
                <a:solidFill>
                  <a:schemeClr val="bg2"/>
                </a:solidFill>
              </a:rPr>
              <a:t>Scholarly/medical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noProof="0" dirty="0">
                <a:solidFill>
                  <a:schemeClr val="bg2"/>
                </a:solidFill>
              </a:rPr>
              <a:t>Scopus</a:t>
            </a:r>
            <a:r>
              <a:rPr lang="en-GB" dirty="0">
                <a:solidFill>
                  <a:schemeClr val="bg2"/>
                </a:solidFill>
              </a:rPr>
              <a:t>, Web of Science</a:t>
            </a:r>
            <a:endParaRPr lang="en-GB" noProof="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GB" dirty="0" err="1">
                <a:solidFill>
                  <a:schemeClr val="bg2"/>
                </a:solidFill>
              </a:rPr>
              <a:t>EuropePMC</a:t>
            </a:r>
            <a:endParaRPr lang="en-GB" dirty="0" err="1">
              <a:solidFill>
                <a:schemeClr val="bg2"/>
              </a:solidFill>
              <a:ea typeface="Calibri"/>
              <a:cs typeface="Calibri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dirty="0">
                <a:solidFill>
                  <a:schemeClr val="bg2"/>
                </a:solidFill>
              </a:rPr>
              <a:t>PubMed, PubMed</a:t>
            </a:r>
            <a:r>
              <a:rPr lang="en-GB" noProof="0" dirty="0">
                <a:solidFill>
                  <a:schemeClr val="bg2"/>
                </a:solidFill>
              </a:rPr>
              <a:t> Central (PMC) </a:t>
            </a:r>
            <a:endParaRPr lang="en-GB" dirty="0">
              <a:solidFill>
                <a:schemeClr val="bg2"/>
              </a:solidFill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GB" noProof="0" dirty="0">
                <a:solidFill>
                  <a:schemeClr val="bg2"/>
                </a:solidFill>
              </a:rPr>
              <a:t>Dimensions</a:t>
            </a:r>
            <a:endParaRPr lang="en-GB" dirty="0">
              <a:solidFill>
                <a:schemeClr val="bg2"/>
              </a:solidFill>
              <a:ea typeface="Calibri"/>
              <a:cs typeface="Calibri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noProof="0" dirty="0">
                <a:solidFill>
                  <a:schemeClr val="bg2"/>
                </a:solidFill>
              </a:rPr>
              <a:t>OSF preprints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endParaRPr lang="en-GB" noProof="0" dirty="0">
              <a:solidFill>
                <a:schemeClr val="bg2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b="1" u="sng" noProof="0" dirty="0">
                <a:solidFill>
                  <a:schemeClr val="bg2"/>
                </a:solidFill>
              </a:rPr>
              <a:t>General</a:t>
            </a:r>
            <a:r>
              <a:rPr lang="en-GB" noProof="0" dirty="0">
                <a:solidFill>
                  <a:schemeClr val="bg2"/>
                </a:solidFill>
              </a:rPr>
              <a:t> 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r>
              <a:rPr lang="en-GB" noProof="0" dirty="0">
                <a:solidFill>
                  <a:schemeClr val="bg2"/>
                </a:solidFill>
              </a:rPr>
              <a:t>Google Scholar and other major search engines</a:t>
            </a: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endParaRPr lang="en-GB" sz="2000" noProof="0" dirty="0">
              <a:solidFill>
                <a:schemeClr val="bg2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30000"/>
              <a:buNone/>
            </a:pPr>
            <a:endParaRPr lang="en-GB" sz="1600" noProof="0" dirty="0">
              <a:solidFill>
                <a:schemeClr val="bg2"/>
              </a:solidFill>
            </a:endParaRPr>
          </a:p>
          <a:p>
            <a:pPr lvl="1" fontAlgn="base">
              <a:lnSpc>
                <a:spcPct val="120000"/>
              </a:lnSpc>
              <a:spcAft>
                <a:spcPct val="0"/>
              </a:spcAft>
              <a:buClr>
                <a:schemeClr val="tx2"/>
              </a:buClr>
              <a:buSzPct val="130000"/>
            </a:pPr>
            <a:endParaRPr lang="en-GB" sz="1500" noProof="0" dirty="0">
              <a:solidFill>
                <a:schemeClr val="accent6"/>
              </a:solidFill>
            </a:endParaRPr>
          </a:p>
          <a:p>
            <a:pPr marL="257175" indent="-257175" fontAlgn="base">
              <a:lnSpc>
                <a:spcPct val="120000"/>
              </a:lnSpc>
              <a:spcAft>
                <a:spcPct val="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endParaRPr lang="en-GB" sz="1500" noProof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1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32456-737E-821F-CF51-978E059C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38E5-AA7C-CC38-6AB5-473F9B37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2"/>
            <a:ext cx="6524625" cy="854075"/>
          </a:xfrm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noProof="0" dirty="0"/>
              <a:t>Publish-Review-Curate (PRC)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5F8B2E-3542-4817-3CB3-0A6A588FACA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66739" y="6553200"/>
            <a:ext cx="542395" cy="3048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26974C9F-25D2-4830-B403-B4C26A61C5B8}" type="slidenum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15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5CBD1-B147-8F58-0853-0D80B5BC607A}"/>
              </a:ext>
            </a:extLst>
          </p:cNvPr>
          <p:cNvSpPr txBox="1"/>
          <p:nvPr/>
        </p:nvSpPr>
        <p:spPr>
          <a:xfrm>
            <a:off x="469127" y="1142225"/>
            <a:ext cx="843633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>
                <a:solidFill>
                  <a:schemeClr val="bg2"/>
                </a:solidFill>
              </a:rPr>
              <a:t>“Publish-Review-Curate(PRC) is a model of scientific communication that breaks the process of publishing down into distinct parts.”</a:t>
            </a:r>
          </a:p>
          <a:p>
            <a:pPr algn="r"/>
            <a:endParaRPr lang="en-GB" sz="1600" noProof="0" dirty="0">
              <a:solidFill>
                <a:schemeClr val="bg2"/>
              </a:solidFill>
            </a:endParaRPr>
          </a:p>
          <a:p>
            <a:pPr algn="r"/>
            <a:r>
              <a:rPr lang="en-GB" sz="1600" noProof="0" dirty="0">
                <a:solidFill>
                  <a:schemeClr val="bg2"/>
                </a:solidFill>
              </a:rPr>
              <a:t>A detailed introduction and overview from </a:t>
            </a:r>
            <a:r>
              <a:rPr lang="en-GB" sz="1600" noProof="0" dirty="0" err="1">
                <a:solidFill>
                  <a:schemeClr val="bg2"/>
                </a:solidFill>
              </a:rPr>
              <a:t>ASAPbio</a:t>
            </a:r>
            <a:r>
              <a:rPr lang="en-GB" sz="1600" noProof="0" dirty="0">
                <a:solidFill>
                  <a:schemeClr val="bg2"/>
                </a:solidFill>
              </a:rPr>
              <a:t>: </a:t>
            </a:r>
            <a:r>
              <a:rPr lang="nl-NL" sz="1600" dirty="0">
                <a:hlinkClick r:id="rId3"/>
              </a:rPr>
              <a:t>https://edu.nl/wwamp</a:t>
            </a:r>
            <a:endParaRPr lang="en-GB" sz="1600" noProof="0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33560-ABA8-1DF7-3727-B6C88BCFC5FA}"/>
              </a:ext>
            </a:extLst>
          </p:cNvPr>
          <p:cNvSpPr txBox="1"/>
          <p:nvPr/>
        </p:nvSpPr>
        <p:spPr>
          <a:xfrm>
            <a:off x="98904" y="4929544"/>
            <a:ext cx="352111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PRC platform examples 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eLife</a:t>
            </a:r>
            <a:r>
              <a:rPr lang="en-GB" dirty="0">
                <a:solidFill>
                  <a:srgbClr val="003C66"/>
                </a:solidFill>
              </a:rPr>
              <a:t> </a:t>
            </a:r>
            <a:r>
              <a:rPr lang="en-GB" dirty="0">
                <a:solidFill>
                  <a:srgbClr val="003C66"/>
                </a:solidFill>
                <a:hlinkClick r:id="rId4"/>
              </a:rPr>
              <a:t>https://elifesciences.org/</a:t>
            </a:r>
            <a:r>
              <a:rPr lang="en-GB" dirty="0">
                <a:solidFill>
                  <a:srgbClr val="003C66"/>
                </a:solidFill>
              </a:rPr>
              <a:t>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Peer </a:t>
            </a:r>
            <a:r>
              <a:rPr lang="en-GB" dirty="0">
                <a:solidFill>
                  <a:srgbClr val="003C66"/>
                </a:solidFill>
              </a:rPr>
              <a:t>Community In </a:t>
            </a:r>
            <a:r>
              <a:rPr lang="en-GB" dirty="0">
                <a:solidFill>
                  <a:srgbClr val="003C66"/>
                </a:solidFill>
                <a:hlinkClick r:id="rId5"/>
              </a:rPr>
              <a:t>https://peercommunityin.org/</a:t>
            </a:r>
            <a:r>
              <a:rPr lang="en-GB" dirty="0">
                <a:solidFill>
                  <a:srgbClr val="003C66"/>
                </a:solidFill>
              </a:rPr>
              <a:t>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003C66"/>
                </a:solidFill>
                <a:latin typeface="Calibri"/>
              </a:rPr>
              <a:t>PREreview</a:t>
            </a:r>
            <a:r>
              <a:rPr lang="en-GB" dirty="0">
                <a:solidFill>
                  <a:srgbClr val="003C66"/>
                </a:solidFill>
                <a:latin typeface="Calibri"/>
              </a:rPr>
              <a:t> </a:t>
            </a:r>
            <a:r>
              <a:rPr lang="en-GB" dirty="0">
                <a:solidFill>
                  <a:srgbClr val="003C66"/>
                </a:solidFill>
                <a:hlinkClick r:id="rId6"/>
              </a:rPr>
              <a:t>https://prereview.org/</a:t>
            </a:r>
            <a:r>
              <a:rPr lang="en-GB" dirty="0">
                <a:solidFill>
                  <a:srgbClr val="003C66"/>
                </a:solidFill>
              </a:rPr>
              <a:t>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62350-0E80-D2EE-9D91-ADBE8D5EFD20}"/>
              </a:ext>
            </a:extLst>
          </p:cNvPr>
          <p:cNvSpPr txBox="1"/>
          <p:nvPr/>
        </p:nvSpPr>
        <p:spPr>
          <a:xfrm>
            <a:off x="837935" y="2505670"/>
            <a:ext cx="83060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noProof="0" dirty="0">
                <a:solidFill>
                  <a:schemeClr val="bg2"/>
                </a:solidFill>
              </a:rPr>
              <a:t>Publish</a:t>
            </a:r>
            <a:r>
              <a:rPr lang="en-GB" sz="2000" noProof="0" dirty="0">
                <a:solidFill>
                  <a:schemeClr val="bg2"/>
                </a:solidFill>
              </a:rPr>
              <a:t>:	The </a:t>
            </a:r>
            <a:r>
              <a:rPr lang="en-GB" sz="2000" i="1" noProof="0" dirty="0">
                <a:solidFill>
                  <a:schemeClr val="bg2"/>
                </a:solidFill>
              </a:rPr>
              <a:t>article/preprint</a:t>
            </a:r>
            <a:r>
              <a:rPr lang="en-GB" sz="2000" noProof="0" dirty="0">
                <a:solidFill>
                  <a:schemeClr val="bg2"/>
                </a:solidFill>
              </a:rPr>
              <a:t> is made public by the author on a platform.</a:t>
            </a:r>
          </a:p>
          <a:p>
            <a:endParaRPr lang="en-GB" sz="2000" dirty="0">
              <a:solidFill>
                <a:schemeClr val="bg2"/>
              </a:solidFill>
            </a:endParaRPr>
          </a:p>
          <a:p>
            <a:endParaRPr lang="en-GB" sz="2000" dirty="0">
              <a:solidFill>
                <a:schemeClr val="bg2"/>
              </a:solidFill>
            </a:endParaRPr>
          </a:p>
          <a:p>
            <a:r>
              <a:rPr lang="en-GB" sz="2000" dirty="0">
                <a:solidFill>
                  <a:schemeClr val="bg2"/>
                </a:solidFill>
              </a:rPr>
              <a:t>	</a:t>
            </a:r>
            <a:r>
              <a:rPr lang="en-GB" sz="2000" b="1" dirty="0">
                <a:solidFill>
                  <a:schemeClr val="bg2"/>
                </a:solidFill>
              </a:rPr>
              <a:t>Review</a:t>
            </a:r>
            <a:r>
              <a:rPr lang="en-GB" sz="2000" dirty="0">
                <a:solidFill>
                  <a:schemeClr val="bg2"/>
                </a:solidFill>
              </a:rPr>
              <a:t>:	Reviewers openly provide feedback on the </a:t>
            </a:r>
            <a:r>
              <a:rPr lang="en-GB" sz="2000" i="1" dirty="0">
                <a:solidFill>
                  <a:schemeClr val="bg2"/>
                </a:solidFill>
              </a:rPr>
              <a:t>article/preprint.</a:t>
            </a:r>
          </a:p>
          <a:p>
            <a:endParaRPr lang="en-GB" sz="2000" dirty="0">
              <a:solidFill>
                <a:schemeClr val="bg2"/>
              </a:solidFill>
            </a:endParaRPr>
          </a:p>
          <a:p>
            <a:endParaRPr lang="en-GB" sz="2000" dirty="0">
              <a:solidFill>
                <a:schemeClr val="bg2"/>
              </a:solidFill>
            </a:endParaRPr>
          </a:p>
          <a:p>
            <a:r>
              <a:rPr lang="en-GB" sz="2000" dirty="0">
                <a:solidFill>
                  <a:schemeClr val="bg2"/>
                </a:solidFill>
              </a:rPr>
              <a:t>		</a:t>
            </a:r>
            <a:r>
              <a:rPr lang="en-GB" sz="2000" b="1" dirty="0">
                <a:solidFill>
                  <a:schemeClr val="bg2"/>
                </a:solidFill>
              </a:rPr>
              <a:t>Curate</a:t>
            </a:r>
            <a:r>
              <a:rPr lang="en-GB" sz="2000" dirty="0">
                <a:solidFill>
                  <a:schemeClr val="bg2"/>
                </a:solidFill>
              </a:rPr>
              <a:t>:	Reviewed </a:t>
            </a:r>
            <a:r>
              <a:rPr lang="en-GB" sz="2000" i="1" dirty="0">
                <a:solidFill>
                  <a:schemeClr val="bg2"/>
                </a:solidFill>
              </a:rPr>
              <a:t>articles</a:t>
            </a:r>
            <a:r>
              <a:rPr lang="en-GB" sz="2000" dirty="0">
                <a:solidFill>
                  <a:schemeClr val="bg2"/>
                </a:solidFill>
              </a:rPr>
              <a:t> are may be gathered into 				collections, may have badges of approval, 				evaluations, or other summaries applied to them. 			</a:t>
            </a:r>
            <a:r>
              <a:rPr lang="en-GB" sz="2000" i="1" dirty="0">
                <a:solidFill>
                  <a:schemeClr val="bg2"/>
                </a:solidFill>
              </a:rPr>
              <a:t>Articles</a:t>
            </a:r>
            <a:r>
              <a:rPr lang="en-GB" sz="2000" dirty="0">
                <a:solidFill>
                  <a:schemeClr val="bg2"/>
                </a:solidFill>
              </a:rPr>
              <a:t> may move on to become traditional 	journal 			publications. </a:t>
            </a:r>
          </a:p>
          <a:p>
            <a:r>
              <a:rPr lang="en-GB" noProof="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CD2BBC03-574F-5AB2-0139-C065F9A2A3BC}"/>
              </a:ext>
            </a:extLst>
          </p:cNvPr>
          <p:cNvSpPr/>
          <p:nvPr/>
        </p:nvSpPr>
        <p:spPr bwMode="auto">
          <a:xfrm flipV="1">
            <a:off x="1013441" y="2913321"/>
            <a:ext cx="666503" cy="829339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119F384A-4A0A-0632-1CF2-AC27A7F23710}"/>
              </a:ext>
            </a:extLst>
          </p:cNvPr>
          <p:cNvSpPr/>
          <p:nvPr/>
        </p:nvSpPr>
        <p:spPr bwMode="auto">
          <a:xfrm flipV="1">
            <a:off x="1984548" y="3817087"/>
            <a:ext cx="666503" cy="829339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>
                <a:solidFill>
                  <a:schemeClr val="bg1"/>
                </a:solidFill>
              </a:rPr>
              <a:t>A more open publishing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91" y="1314904"/>
            <a:ext cx="8226579" cy="4777468"/>
          </a:xfrm>
        </p:spPr>
        <p:txBody>
          <a:bodyPr>
            <a:normAutofit/>
          </a:bodyPr>
          <a:lstStyle/>
          <a:p>
            <a:pPr defTabSz="685800">
              <a:spcAft>
                <a:spcPts val="0"/>
              </a:spcAft>
              <a:buClr>
                <a:srgbClr val="8592BC"/>
              </a:buClr>
              <a:buSzPct val="130000"/>
            </a:pPr>
            <a:endParaRPr lang="en-GB" sz="1900" noProof="0" dirty="0">
              <a:solidFill>
                <a:schemeClr val="bg2"/>
              </a:solidFill>
              <a:latin typeface="Georgia"/>
              <a:cs typeface="Arial" pitchFamily="34" charset="0"/>
            </a:endParaRPr>
          </a:p>
          <a:p>
            <a:pPr defTabSz="685800">
              <a:spcAft>
                <a:spcPts val="0"/>
              </a:spcAft>
              <a:buClr>
                <a:srgbClr val="8592BC"/>
              </a:buClr>
              <a:buSzPct val="130000"/>
            </a:pPr>
            <a:r>
              <a:rPr lang="en-GB" sz="2400" b="1" noProof="0" dirty="0">
                <a:solidFill>
                  <a:schemeClr val="accent1"/>
                </a:solidFill>
              </a:rPr>
              <a:t>What can you do to support more open science communication?</a:t>
            </a:r>
          </a:p>
          <a:p>
            <a:pPr>
              <a:lnSpc>
                <a:spcPct val="90000"/>
              </a:lnSpc>
              <a:spcAft>
                <a:spcPts val="450"/>
              </a:spcAft>
              <a:buClr>
                <a:schemeClr val="tx2"/>
              </a:buClr>
              <a:buSzPct val="130000"/>
            </a:pPr>
            <a:endParaRPr lang="en-GB" sz="2000" kern="1200" noProof="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2000" kern="1200" noProof="0" dirty="0">
                <a:solidFill>
                  <a:schemeClr val="bg2"/>
                </a:solidFill>
              </a:rPr>
              <a:t>Publish openly </a:t>
            </a:r>
          </a:p>
          <a:p>
            <a:pPr>
              <a:lnSpc>
                <a:spcPct val="90000"/>
              </a:lnSpc>
              <a:spcAft>
                <a:spcPts val="450"/>
              </a:spcAft>
              <a:buClr>
                <a:schemeClr val="tx2"/>
              </a:buClr>
              <a:buSzPct val="130000"/>
            </a:pPr>
            <a:endParaRPr lang="en-GB" sz="2000" kern="1200" noProof="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2000" kern="1200" noProof="0" dirty="0">
                <a:solidFill>
                  <a:schemeClr val="bg2"/>
                </a:solidFill>
              </a:rPr>
              <a:t>Review openly </a:t>
            </a:r>
          </a:p>
          <a:p>
            <a:pPr>
              <a:lnSpc>
                <a:spcPct val="90000"/>
              </a:lnSpc>
              <a:spcAft>
                <a:spcPts val="450"/>
              </a:spcAft>
              <a:buClr>
                <a:schemeClr val="tx2"/>
              </a:buClr>
              <a:buSzPct val="130000"/>
            </a:pPr>
            <a:endParaRPr lang="en-GB" sz="2000" kern="1200" noProof="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  <a:buClr>
                <a:schemeClr val="tx2"/>
              </a:buClr>
              <a:buSzPct val="130000"/>
            </a:pPr>
            <a:r>
              <a:rPr lang="en-GB" sz="2000" kern="1200" noProof="0" dirty="0">
                <a:solidFill>
                  <a:schemeClr val="bg2"/>
                </a:solidFill>
              </a:rPr>
              <a:t>(Re)Use open materials in research, presentations, and teaching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50B06-6EAE-495D-A81A-D55406D5F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974C9F-25D2-4830-B403-B4C26A61C5B8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6A1DF-9049-B4A5-40DA-A7FE9C02BAD7}"/>
              </a:ext>
            </a:extLst>
          </p:cNvPr>
          <p:cNvSpPr/>
          <p:nvPr/>
        </p:nvSpPr>
        <p:spPr bwMode="auto">
          <a:xfrm>
            <a:off x="200416" y="2918564"/>
            <a:ext cx="2016691" cy="626302"/>
          </a:xfrm>
          <a:prstGeom prst="rect">
            <a:avLst/>
          </a:prstGeom>
          <a:noFill/>
          <a:ln w="76200" cap="flat" cmpd="sng" algn="ctr">
            <a:solidFill>
              <a:srgbClr val="25FF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3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F3D44-ED08-DB70-F4D1-755D17A86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1F7E-1585-207D-4115-C6A766F8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200025"/>
            <a:ext cx="6524625" cy="657225"/>
          </a:xfrm>
        </p:spPr>
        <p:txBody>
          <a:bodyPr vert="horz" wrap="square" lIns="0" tIns="0" rIns="0" bIns="540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2800" noProof="0" dirty="0"/>
              <a:t>Recap: </a:t>
            </a:r>
            <a:r>
              <a:rPr lang="en-GB" sz="2800" noProof="0" dirty="0" err="1"/>
              <a:t>Preprinting</a:t>
            </a:r>
            <a:r>
              <a:rPr lang="en-GB" sz="2800" noProof="0" dirty="0"/>
              <a:t> as part of Open Access Publishing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CA099-13C0-894D-06D4-843540F8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" y="6629400"/>
            <a:ext cx="542395" cy="2286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26974C9F-25D2-4830-B403-B4C26A61C5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4CE61-37D8-E430-2019-F3438C2805D3}"/>
              </a:ext>
            </a:extLst>
          </p:cNvPr>
          <p:cNvSpPr txBox="1"/>
          <p:nvPr/>
        </p:nvSpPr>
        <p:spPr>
          <a:xfrm>
            <a:off x="1408124" y="1131150"/>
            <a:ext cx="6943769" cy="61247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a preprint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does this fit into open access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of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preprinting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3C66"/>
                </a:solidFill>
              </a:rPr>
              <a:t>Pros and cons of </a:t>
            </a:r>
            <a:r>
              <a:rPr lang="en-GB" sz="2000" dirty="0" err="1">
                <a:solidFill>
                  <a:srgbClr val="003C66"/>
                </a:solidFill>
              </a:rPr>
              <a:t>preprinting</a:t>
            </a:r>
            <a:endParaRPr lang="en-GB" sz="2000" dirty="0">
              <a:solidFill>
                <a:srgbClr val="003C66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3C66"/>
                </a:solidFill>
              </a:rPr>
              <a:t>Publisher policies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policies addressing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preprinting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(LUMC, UMCG)</a:t>
            </a:r>
            <a:endParaRPr lang="en-GB" sz="2000" dirty="0">
              <a:solidFill>
                <a:srgbClr val="003C66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3C66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rgbClr val="003C66"/>
                </a:solidFill>
              </a:rPr>
              <a:t>Getting started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3C66"/>
                </a:solidFill>
              </a:rPr>
              <a:t>Practical Guide to Preprints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Preprint opportunities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a preprint server to read and publish on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https://asapbio.org/preprint-servers/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PRC models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07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CBFF09-94A1-4076-9B5E-CB551B03CC65}"/>
              </a:ext>
            </a:extLst>
          </p:cNvPr>
          <p:cNvSpPr/>
          <p:nvPr/>
        </p:nvSpPr>
        <p:spPr bwMode="auto">
          <a:xfrm>
            <a:off x="1" y="854077"/>
            <a:ext cx="9144000" cy="5699123"/>
          </a:xfrm>
          <a:prstGeom prst="rect">
            <a:avLst/>
          </a:prstGeom>
          <a:solidFill>
            <a:srgbClr val="FDEA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C8330-4599-4830-BD35-2456CA43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2"/>
            <a:ext cx="6524625" cy="854075"/>
          </a:xfrm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noProof="0" dirty="0"/>
              <a:t>More information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6EA40C5-ACD2-4EAA-B2D9-1D659B7A8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0001" y="6553200"/>
            <a:ext cx="2508250" cy="3048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E4DFC4CA-C18C-1948-860B-AB40FEDD7F72}" type="datetime5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20-Nov-25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C54F8-D491-4833-8CE9-61C7DB473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739" y="6553200"/>
            <a:ext cx="542395" cy="3048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26974C9F-25D2-4830-B403-B4C26A61C5B8}" type="slidenum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18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FDDFCAF-D7D6-458E-BF68-072AE15D3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4926" y="6553200"/>
            <a:ext cx="4708525" cy="3048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noProof="0" dirty="0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871349-CB7B-4AB0-B734-8461EAF3BED2}"/>
              </a:ext>
            </a:extLst>
          </p:cNvPr>
          <p:cNvSpPr/>
          <p:nvPr/>
        </p:nvSpPr>
        <p:spPr bwMode="auto">
          <a:xfrm rot="18864052">
            <a:off x="7088518" y="238835"/>
            <a:ext cx="2663589" cy="1846997"/>
          </a:xfrm>
          <a:prstGeom prst="rect">
            <a:avLst/>
          </a:prstGeom>
          <a:solidFill>
            <a:srgbClr val="FDEA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B03C1-9D7C-4990-AC0C-9267E5DF4528}"/>
              </a:ext>
            </a:extLst>
          </p:cNvPr>
          <p:cNvSpPr txBox="1"/>
          <p:nvPr/>
        </p:nvSpPr>
        <p:spPr>
          <a:xfrm>
            <a:off x="443961" y="1162333"/>
            <a:ext cx="8614633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kern="0" noProof="0" dirty="0">
                <a:solidFill>
                  <a:srgbClr val="003C66"/>
                </a:solidFill>
              </a:rPr>
              <a:t>Preprints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kern="0" noProof="0" dirty="0">
              <a:solidFill>
                <a:srgbClr val="003C66"/>
              </a:solidFill>
            </a:endParaRPr>
          </a:p>
          <a:p>
            <a:pPr marL="214313" lvl="0" indent="-214313">
              <a:buFont typeface="Wingdings" panose="05000000000000000000" pitchFamily="2" charset="2"/>
              <a:buChar char="§"/>
              <a:defRPr/>
            </a:pPr>
            <a:r>
              <a:rPr lang="en-GB" sz="2400" b="1" kern="0" noProof="0" dirty="0">
                <a:solidFill>
                  <a:srgbClr val="003C66"/>
                </a:solidFill>
              </a:rPr>
              <a:t>Dutch national publishing guides (</a:t>
            </a:r>
            <a:r>
              <a:rPr lang="en-GB" sz="2400" b="1" kern="0" noProof="0" dirty="0" err="1">
                <a:solidFill>
                  <a:srgbClr val="003C66"/>
                </a:solidFill>
              </a:rPr>
              <a:t>preprinting</a:t>
            </a:r>
            <a:r>
              <a:rPr lang="en-GB" sz="2400" b="1" kern="0" noProof="0" dirty="0">
                <a:solidFill>
                  <a:srgbClr val="003C66"/>
                </a:solidFill>
              </a:rPr>
              <a:t>, copyright, predatory publishing, etc.): </a:t>
            </a:r>
            <a:r>
              <a:rPr lang="en-GB" sz="2400" kern="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https://zenodo.org/communities/wgoaguides/</a:t>
            </a:r>
            <a:r>
              <a:rPr lang="en-GB" sz="2400" kern="0" dirty="0">
                <a:solidFill>
                  <a:schemeClr val="accent1"/>
                </a:solidFill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en-GB" sz="2400" b="1" kern="0" noProof="0" dirty="0" err="1">
                <a:solidFill>
                  <a:srgbClr val="003C66"/>
                </a:solidFill>
              </a:rPr>
              <a:t>ASAPbio</a:t>
            </a:r>
            <a:r>
              <a:rPr lang="en-GB" sz="2400" b="1" kern="0" noProof="0" dirty="0">
                <a:solidFill>
                  <a:srgbClr val="003C66"/>
                </a:solidFill>
              </a:rPr>
              <a:t> preprint directory </a:t>
            </a:r>
            <a:r>
              <a:rPr lang="en-GB" sz="2400" kern="0" noProof="0" dirty="0">
                <a:solidFill>
                  <a:srgbClr val="1161C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https://asapbio.org/preprint-servers</a:t>
            </a:r>
            <a:r>
              <a:rPr lang="en-GB" sz="2400" kern="0" noProof="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sz="2400" kern="0" noProof="0" dirty="0">
                <a:solidFill>
                  <a:schemeClr val="accent1"/>
                </a:solidFill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endParaRPr lang="en-GB" kern="0" noProof="0" dirty="0">
              <a:solidFill>
                <a:srgbClr val="003C66"/>
              </a:solidFill>
            </a:endParaRPr>
          </a:p>
          <a:p>
            <a:pPr>
              <a:defRPr/>
            </a:pPr>
            <a:r>
              <a:rPr lang="en-GB" sz="2800" kern="0" noProof="0" dirty="0">
                <a:solidFill>
                  <a:srgbClr val="003C66"/>
                </a:solidFill>
              </a:rPr>
              <a:t>Open Science and Open Publishing</a:t>
            </a:r>
          </a:p>
          <a:p>
            <a:pPr>
              <a:defRPr/>
            </a:pPr>
            <a:endParaRPr lang="en-GB" kern="0" noProof="0" dirty="0">
              <a:solidFill>
                <a:srgbClr val="003C66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en-GB" sz="2400" b="1" kern="0" dirty="0">
                <a:solidFill>
                  <a:srgbClr val="003C66"/>
                </a:solidFill>
              </a:rPr>
              <a:t>Dutch national OA information and OA Journal Browser </a:t>
            </a:r>
            <a:r>
              <a:rPr lang="en-GB" sz="2400" kern="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www.openaccess.nl</a:t>
            </a:r>
            <a:r>
              <a:rPr lang="en-GB" sz="2400" kern="0" dirty="0">
                <a:solidFill>
                  <a:schemeClr val="accent1"/>
                </a:solidFill>
              </a:rPr>
              <a:t> 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en-GB" sz="2400" b="1" kern="0" noProof="0" dirty="0">
                <a:solidFill>
                  <a:srgbClr val="003C66"/>
                </a:solidFill>
              </a:rPr>
              <a:t>Open Science NL </a:t>
            </a:r>
            <a:r>
              <a:rPr lang="en-GB" sz="2400" kern="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www.openscience.nl</a:t>
            </a:r>
            <a:r>
              <a:rPr lang="en-GB" sz="2400" kern="0" dirty="0">
                <a:solidFill>
                  <a:schemeClr val="accent1"/>
                </a:solidFill>
              </a:rPr>
              <a:t>  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</a:rPr>
              <a:t>DOAJ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</a:rPr>
              <a:t> [Directory of Open Access Journals] </a:t>
            </a:r>
            <a:r>
              <a:rPr lang="en-GB" sz="2400" kern="0" noProof="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https://doaj.org</a:t>
            </a:r>
            <a:r>
              <a:rPr lang="en-GB" sz="2400" kern="0" noProof="0" dirty="0">
                <a:solidFill>
                  <a:schemeClr val="accent1"/>
                </a:solidFill>
              </a:rPr>
              <a:t>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en-GB" sz="2400" b="1" kern="0" dirty="0">
                <a:solidFill>
                  <a:srgbClr val="003C66"/>
                </a:solidFill>
              </a:rPr>
              <a:t>Leiden </a:t>
            </a:r>
            <a:r>
              <a:rPr lang="en-GB" sz="2400" b="1" kern="0" dirty="0" err="1">
                <a:solidFill>
                  <a:srgbClr val="003C66"/>
                </a:solidFill>
              </a:rPr>
              <a:t>Madtrics</a:t>
            </a:r>
            <a:r>
              <a:rPr lang="en-GB" sz="2400" b="1" kern="0" dirty="0">
                <a:solidFill>
                  <a:srgbClr val="003C66"/>
                </a:solidFill>
              </a:rPr>
              <a:t> Blog </a:t>
            </a:r>
            <a:r>
              <a:rPr lang="en-GB" sz="2400" kern="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https://www.leidenmadtrics.nl/</a:t>
            </a:r>
            <a:r>
              <a:rPr lang="en-GB" sz="2400" kern="0" dirty="0">
                <a:solidFill>
                  <a:schemeClr val="accent1"/>
                </a:solidFill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endParaRPr lang="en-GB" kern="0" noProof="0" dirty="0">
              <a:solidFill>
                <a:srgbClr val="1161C6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endParaRPr lang="en-GB" kern="0" noProof="0" dirty="0">
              <a:solidFill>
                <a:srgbClr val="1161C6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GB" kern="0" noProof="0" dirty="0">
              <a:solidFill>
                <a:srgbClr val="1161C6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highlight>
                <a:srgbClr val="00FFFF"/>
              </a:highlight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350" b="1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highlight>
                <a:srgbClr val="00FFFF"/>
              </a:highligh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3C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148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D5F00-6961-753C-6A6F-572356E12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5310-26E2-44F8-4B68-E472E10A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200025"/>
            <a:ext cx="7249394" cy="657225"/>
          </a:xfrm>
        </p:spPr>
        <p:txBody>
          <a:bodyPr vert="horz" wrap="square" lIns="0" tIns="0" rIns="0" bIns="540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2800" noProof="0" dirty="0" err="1"/>
              <a:t>Preprinting</a:t>
            </a:r>
            <a:r>
              <a:rPr lang="en-GB" sz="2800" noProof="0" dirty="0"/>
              <a:t> as part of Open Access Publishing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9C736-8F87-022A-6FBD-83E9A641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" y="6629400"/>
            <a:ext cx="542395" cy="2286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450"/>
              </a:spcAft>
            </a:pPr>
            <a:fld id="{26974C9F-25D2-4830-B403-B4C26A61C5B8}" type="slidenum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ts val="450"/>
                </a:spcAft>
              </a:pPr>
              <a:t>2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C352F-15CB-AF57-4B8C-ED145ADE10E1}"/>
              </a:ext>
            </a:extLst>
          </p:cNvPr>
          <p:cNvSpPr txBox="1"/>
          <p:nvPr/>
        </p:nvSpPr>
        <p:spPr>
          <a:xfrm>
            <a:off x="1199877" y="1161213"/>
            <a:ext cx="6943769" cy="59093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noProof="0" dirty="0">
                <a:solidFill>
                  <a:schemeClr val="bg2"/>
                </a:solidFill>
              </a:rPr>
              <a:t>What is a preprint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chemeClr val="bg2"/>
                </a:solidFill>
              </a:rPr>
              <a:t>How does this fit into Open </a:t>
            </a:r>
            <a:r>
              <a:rPr lang="en-GB" sz="2400" dirty="0">
                <a:solidFill>
                  <a:schemeClr val="bg2"/>
                </a:solidFill>
              </a:rPr>
              <a:t>A</a:t>
            </a:r>
            <a:r>
              <a:rPr lang="en-GB" sz="2400" noProof="0" dirty="0" err="1">
                <a:solidFill>
                  <a:schemeClr val="bg2"/>
                </a:solidFill>
              </a:rPr>
              <a:t>ccess</a:t>
            </a:r>
            <a:endParaRPr lang="en-GB" sz="2400" noProof="0" dirty="0">
              <a:solidFill>
                <a:schemeClr val="bg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chemeClr val="bg2"/>
                </a:solidFill>
              </a:rPr>
              <a:t>Current state of </a:t>
            </a:r>
            <a:r>
              <a:rPr lang="en-GB" sz="2400" noProof="0" dirty="0" err="1">
                <a:solidFill>
                  <a:schemeClr val="bg2"/>
                </a:solidFill>
              </a:rPr>
              <a:t>preprinting</a:t>
            </a:r>
            <a:endParaRPr lang="en-GB" sz="2400" noProof="0" dirty="0">
              <a:solidFill>
                <a:schemeClr val="bg2"/>
              </a:solidFill>
            </a:endParaRPr>
          </a:p>
          <a:p>
            <a:endParaRPr lang="en-GB" sz="2400" noProof="0" dirty="0">
              <a:solidFill>
                <a:schemeClr val="bg2"/>
              </a:solidFill>
            </a:endParaRPr>
          </a:p>
          <a:p>
            <a:r>
              <a:rPr lang="en-GB" sz="2400" noProof="0" dirty="0">
                <a:solidFill>
                  <a:schemeClr val="bg2"/>
                </a:solidFill>
              </a:rPr>
              <a:t>New policies </a:t>
            </a:r>
          </a:p>
          <a:p>
            <a:endParaRPr lang="en-GB" sz="2400" dirty="0">
              <a:solidFill>
                <a:schemeClr val="bg2"/>
              </a:solidFill>
            </a:endParaRPr>
          </a:p>
          <a:p>
            <a:r>
              <a:rPr lang="en-GB" sz="2400" dirty="0">
                <a:solidFill>
                  <a:schemeClr val="bg2"/>
                </a:solidFill>
              </a:rPr>
              <a:t>Getting started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National Preprint Guide</a:t>
            </a:r>
          </a:p>
          <a:p>
            <a:endParaRPr lang="en-GB" sz="2400" noProof="0" dirty="0">
              <a:solidFill>
                <a:schemeClr val="bg2"/>
              </a:solidFill>
            </a:endParaRPr>
          </a:p>
          <a:p>
            <a:r>
              <a:rPr lang="en-GB" sz="2400" noProof="0" dirty="0">
                <a:solidFill>
                  <a:schemeClr val="bg2"/>
                </a:solidFill>
              </a:rPr>
              <a:t>Preprint Opportunities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chemeClr val="bg2"/>
                </a:solidFill>
              </a:rPr>
              <a:t>Find a preprint server to read and publish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chemeClr val="bg2"/>
                </a:solidFill>
              </a:rPr>
              <a:t>PRC models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bg2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bg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bg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4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C4ABA-1E6E-4697-89C6-2D0914147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2196"/>
          <a:stretch/>
        </p:blipFill>
        <p:spPr bwMode="auto">
          <a:xfrm>
            <a:off x="1109134" y="1961936"/>
            <a:ext cx="6559421" cy="4591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4EB0F-8530-4704-93C1-25D5761C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/>
              <a:t>What is Open </a:t>
            </a:r>
            <a:r>
              <a:rPr lang="en-GB" sz="2800" dirty="0"/>
              <a:t>A</a:t>
            </a:r>
            <a:r>
              <a:rPr lang="en-GB" sz="2800" noProof="0" dirty="0" err="1"/>
              <a:t>ccess</a:t>
            </a:r>
            <a:endParaRPr lang="en-GB" sz="280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AD3C2-356E-4E87-BF8B-B91FD51D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C9F-25D2-4830-B403-B4C26A61C5B8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8E39A-4702-4C5E-9B1D-45470420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3" r="81267"/>
          <a:stretch/>
        </p:blipFill>
        <p:spPr bwMode="auto">
          <a:xfrm>
            <a:off x="1182537" y="6042553"/>
            <a:ext cx="1243801" cy="51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7C416-EEE9-4D23-AC3C-E94F5FDEFC81}"/>
              </a:ext>
            </a:extLst>
          </p:cNvPr>
          <p:cNvSpPr txBox="1">
            <a:spLocks/>
          </p:cNvSpPr>
          <p:nvPr/>
        </p:nvSpPr>
        <p:spPr bwMode="auto">
          <a:xfrm>
            <a:off x="566738" y="1144588"/>
            <a:ext cx="8289925" cy="131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130000"/>
            </a:pPr>
            <a:r>
              <a:rPr lang="en-GB" sz="1800" b="1" u="sng" noProof="0" dirty="0">
                <a:solidFill>
                  <a:schemeClr val="accent6"/>
                </a:solidFill>
              </a:rPr>
              <a:t>Free and permanent access to scientific research
</a:t>
            </a:r>
            <a:r>
              <a:rPr lang="en-GB" sz="1800" i="1" noProof="0" dirty="0">
                <a:solidFill>
                  <a:schemeClr val="accent6"/>
                </a:solidFill>
              </a:rPr>
              <a:t>combined with </a:t>
            </a:r>
            <a:r>
              <a:rPr lang="en-GB" sz="1800" b="1" noProof="0" dirty="0">
                <a:solidFill>
                  <a:schemeClr val="accent6"/>
                </a:solidFill>
              </a:rPr>
              <a:t>Clear guidelines (user licenses) for users to reuse the content.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751F8-0C7E-3C86-0DD8-0F75BC2DEC16}"/>
              </a:ext>
            </a:extLst>
          </p:cNvPr>
          <p:cNvSpPr txBox="1"/>
          <p:nvPr/>
        </p:nvSpPr>
        <p:spPr>
          <a:xfrm>
            <a:off x="1039104" y="2886454"/>
            <a:ext cx="719693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3200" noProof="0" dirty="0">
                <a:solidFill>
                  <a:schemeClr val="bg2"/>
                </a:solidFill>
              </a:rPr>
              <a:t>Part of Open Science: “A more open and inclusive way of conducting, publishing and evaluating scientific research.”</a:t>
            </a:r>
          </a:p>
          <a:p>
            <a:r>
              <a:rPr lang="en-GB" sz="3200" noProof="0" dirty="0">
                <a:solidFill>
                  <a:schemeClr val="bg2"/>
                </a:solidFill>
              </a:rPr>
              <a:t> </a:t>
            </a:r>
            <a:r>
              <a:rPr lang="en-GB" sz="3200" noProof="0" dirty="0">
                <a:solidFill>
                  <a:schemeClr val="bg2"/>
                </a:solidFill>
                <a:hlinkClick r:id="rId3"/>
              </a:rPr>
              <a:t>www.openscience.nl</a:t>
            </a:r>
            <a:r>
              <a:rPr lang="en-GB" sz="3200" noProof="0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7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D4853-1B6B-087C-6964-57368B38A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403CD98-B266-5132-2D09-BE193F58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/>
              <a:t>Wat is a preprint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B9B60-C35F-033E-2530-A0472810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C9F-25D2-4830-B403-B4C26A61C5B8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701C6-ECD3-DBFE-BD6D-1A19A5AAF09E}"/>
              </a:ext>
            </a:extLst>
          </p:cNvPr>
          <p:cNvSpPr txBox="1">
            <a:spLocks/>
          </p:cNvSpPr>
          <p:nvPr/>
        </p:nvSpPr>
        <p:spPr bwMode="auto">
          <a:xfrm>
            <a:off x="932688" y="1144588"/>
            <a:ext cx="7498080" cy="501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130000"/>
              <a:buNone/>
            </a:pPr>
            <a:r>
              <a:rPr lang="en-GB" sz="2000" noProof="0" dirty="0">
                <a:solidFill>
                  <a:schemeClr val="bg2"/>
                </a:solidFill>
              </a:rPr>
              <a:t>A preprint is a </a:t>
            </a:r>
            <a:r>
              <a:rPr lang="en-GB" sz="2000" b="1" noProof="0" dirty="0">
                <a:solidFill>
                  <a:schemeClr val="accent4"/>
                </a:solidFill>
              </a:rPr>
              <a:t>research article that is made openly available on a preprint server</a:t>
            </a:r>
            <a:r>
              <a:rPr lang="en-GB" sz="2000" noProof="0" dirty="0">
                <a:solidFill>
                  <a:schemeClr val="bg2"/>
                </a:solidFill>
              </a:rPr>
              <a:t>, typically before submission to a peer-reviewed journal. </a:t>
            </a:r>
          </a:p>
          <a:p>
            <a:pPr marL="0" indent="0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130000"/>
              <a:buNone/>
            </a:pPr>
            <a:endParaRPr lang="en-GB" sz="2000" noProof="0" dirty="0">
              <a:solidFill>
                <a:schemeClr val="bg2"/>
              </a:solidFill>
            </a:endParaRPr>
          </a:p>
          <a:p>
            <a:pPr marL="0" indent="0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130000"/>
              <a:buNone/>
            </a:pPr>
            <a:r>
              <a:rPr lang="en-GB" sz="2000" noProof="0" dirty="0" err="1">
                <a:solidFill>
                  <a:schemeClr val="bg2"/>
                </a:solidFill>
              </a:rPr>
              <a:t>Preprinting</a:t>
            </a:r>
            <a:r>
              <a:rPr lang="en-GB" sz="2000" noProof="0" dirty="0">
                <a:solidFill>
                  <a:schemeClr val="bg2"/>
                </a:solidFill>
              </a:rPr>
              <a:t> enables new scientific knowledge to be shared in a </a:t>
            </a:r>
            <a:r>
              <a:rPr lang="en-GB" sz="2000" b="1" noProof="0" dirty="0">
                <a:solidFill>
                  <a:schemeClr val="accent4"/>
                </a:solidFill>
              </a:rPr>
              <a:t>timely</a:t>
            </a:r>
            <a:r>
              <a:rPr lang="en-GB" sz="2000" noProof="0" dirty="0">
                <a:solidFill>
                  <a:schemeClr val="bg2"/>
                </a:solidFill>
              </a:rPr>
              <a:t> </a:t>
            </a:r>
            <a:r>
              <a:rPr lang="en-GB" sz="2000" b="1" dirty="0">
                <a:solidFill>
                  <a:schemeClr val="accent4"/>
                </a:solidFill>
              </a:rPr>
              <a:t>and open </a:t>
            </a:r>
            <a:r>
              <a:rPr lang="en-GB" sz="2000" noProof="0" dirty="0">
                <a:solidFill>
                  <a:schemeClr val="bg2"/>
                </a:solidFill>
              </a:rPr>
              <a:t>way. </a:t>
            </a:r>
          </a:p>
          <a:p>
            <a:pPr marL="0" indent="0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130000"/>
              <a:buNone/>
            </a:pPr>
            <a:endParaRPr lang="en-GB" sz="2000" noProof="0" dirty="0">
              <a:solidFill>
                <a:schemeClr val="bg2"/>
              </a:solidFill>
            </a:endParaRPr>
          </a:p>
          <a:p>
            <a:pPr marL="0" indent="0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130000"/>
              <a:buNone/>
            </a:pPr>
            <a:r>
              <a:rPr lang="en-GB" sz="2000" noProof="0" dirty="0">
                <a:solidFill>
                  <a:schemeClr val="bg2"/>
                </a:solidFill>
              </a:rPr>
              <a:t>By </a:t>
            </a:r>
            <a:r>
              <a:rPr lang="en-GB" sz="2000" noProof="0" dirty="0" err="1">
                <a:solidFill>
                  <a:schemeClr val="bg2"/>
                </a:solidFill>
              </a:rPr>
              <a:t>preprinting</a:t>
            </a:r>
            <a:r>
              <a:rPr lang="en-GB" sz="2000" noProof="0" dirty="0">
                <a:solidFill>
                  <a:schemeClr val="bg2"/>
                </a:solidFill>
              </a:rPr>
              <a:t> their work, authors can prevent lengthy delays in the dissemination of their research, thereby contributing to </a:t>
            </a:r>
            <a:r>
              <a:rPr lang="en-GB" sz="2000" b="1" noProof="0" dirty="0">
                <a:solidFill>
                  <a:schemeClr val="accent4"/>
                </a:solidFill>
              </a:rPr>
              <a:t>speeding up progress in science</a:t>
            </a:r>
            <a:r>
              <a:rPr lang="en-GB" sz="2000" noProof="0" dirty="0">
                <a:solidFill>
                  <a:schemeClr val="bg2"/>
                </a:solidFill>
              </a:rPr>
              <a:t>.</a:t>
            </a:r>
          </a:p>
          <a:p>
            <a:pPr marL="0" indent="0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130000"/>
              <a:buNone/>
            </a:pPr>
            <a:endParaRPr lang="en-GB" sz="2000" noProof="0" dirty="0">
              <a:solidFill>
                <a:schemeClr val="bg2"/>
              </a:solidFill>
            </a:endParaRPr>
          </a:p>
          <a:p>
            <a:pPr marL="0" indent="0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130000"/>
              <a:buNone/>
            </a:pPr>
            <a:endParaRPr lang="en-GB" sz="2000" noProof="0" dirty="0">
              <a:solidFill>
                <a:schemeClr val="bg2"/>
              </a:solidFill>
            </a:endParaRPr>
          </a:p>
          <a:p>
            <a:pPr marL="0" indent="0" algn="r" fontAlgn="base">
              <a:lnSpc>
                <a:spcPct val="100000"/>
              </a:lnSpc>
              <a:spcAft>
                <a:spcPct val="0"/>
              </a:spcAft>
              <a:buClr>
                <a:schemeClr val="tx2"/>
              </a:buClr>
              <a:buSzPct val="130000"/>
              <a:buNone/>
            </a:pPr>
            <a:r>
              <a:rPr lang="en-GB" sz="2000" b="1" noProof="0" dirty="0">
                <a:solidFill>
                  <a:schemeClr val="bg2"/>
                </a:solidFill>
              </a:rPr>
              <a:t>The state of </a:t>
            </a:r>
            <a:r>
              <a:rPr lang="en-GB" sz="2000" b="1" noProof="0" dirty="0" err="1">
                <a:solidFill>
                  <a:schemeClr val="bg2"/>
                </a:solidFill>
              </a:rPr>
              <a:t>preprinting</a:t>
            </a:r>
            <a:r>
              <a:rPr lang="en-GB" sz="2000" b="1" noProof="0" dirty="0">
                <a:solidFill>
                  <a:schemeClr val="bg2"/>
                </a:solidFill>
              </a:rPr>
              <a:t> in Europe and the Netherlands</a:t>
            </a:r>
            <a:r>
              <a:rPr lang="en-GB" sz="2000" noProof="0" dirty="0">
                <a:solidFill>
                  <a:schemeClr val="bg2"/>
                </a:solidFill>
              </a:rPr>
              <a:t> </a:t>
            </a:r>
          </a:p>
          <a:p>
            <a:pPr marL="0" indent="0" algn="r" fontAlgn="base">
              <a:lnSpc>
                <a:spcPct val="100000"/>
              </a:lnSpc>
              <a:spcAft>
                <a:spcPct val="0"/>
              </a:spcAft>
              <a:buClr>
                <a:schemeClr val="tx2"/>
              </a:buClr>
              <a:buSzPct val="130000"/>
              <a:buNone/>
            </a:pPr>
            <a:r>
              <a:rPr lang="en-GB" sz="2000" noProof="0" dirty="0">
                <a:solidFill>
                  <a:schemeClr val="bg2"/>
                </a:solidFill>
              </a:rPr>
              <a:t>Leiden </a:t>
            </a:r>
            <a:r>
              <a:rPr lang="en-GB" sz="2000" noProof="0" dirty="0" err="1">
                <a:solidFill>
                  <a:schemeClr val="bg2"/>
                </a:solidFill>
              </a:rPr>
              <a:t>Madtrics</a:t>
            </a:r>
            <a:r>
              <a:rPr lang="en-GB" sz="2000" noProof="0" dirty="0">
                <a:solidFill>
                  <a:schemeClr val="bg2"/>
                </a:solidFill>
              </a:rPr>
              <a:t> Blog, 22 May 2025</a:t>
            </a:r>
          </a:p>
        </p:txBody>
      </p:sp>
    </p:spTree>
    <p:extLst>
      <p:ext uri="{BB962C8B-B14F-4D97-AF65-F5344CB8AC3E}">
        <p14:creationId xmlns:p14="http://schemas.microsoft.com/office/powerpoint/2010/main" val="26485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31034-BC5C-E7CD-C8BE-8BD78A984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68E4A6-784A-DEAF-2E2B-B6E6A876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 err="1"/>
              <a:t>Preprinting</a:t>
            </a:r>
            <a:r>
              <a:rPr lang="en-GB" sz="2800" noProof="0" dirty="0"/>
              <a:t> in the publishing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9CCDC3-A901-2FB6-DD5A-07A0AABD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C9F-25D2-4830-B403-B4C26A61C5B8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D30D74-4AE0-79D4-188E-9D64070A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894538"/>
            <a:ext cx="8069770" cy="55110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BBCEE6-37CB-342C-9F85-DFAF1B472521}"/>
              </a:ext>
            </a:extLst>
          </p:cNvPr>
          <p:cNvSpPr txBox="1"/>
          <p:nvPr/>
        </p:nvSpPr>
        <p:spPr>
          <a:xfrm>
            <a:off x="1869948" y="6307561"/>
            <a:ext cx="9102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C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Practical Guide to Preprints: Accelerating Scholarly Communication https://zenodo.org/records/5600535 </a:t>
            </a:r>
          </a:p>
        </p:txBody>
      </p:sp>
    </p:spTree>
    <p:extLst>
      <p:ext uri="{BB962C8B-B14F-4D97-AF65-F5344CB8AC3E}">
        <p14:creationId xmlns:p14="http://schemas.microsoft.com/office/powerpoint/2010/main" val="297963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69BA4-3700-067F-39E1-C957595AA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FB34-086F-3CD2-1807-628F460D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/>
              <a:t>Pros and cons or </a:t>
            </a:r>
            <a:r>
              <a:rPr lang="en-GB" sz="2800" noProof="0" dirty="0" err="1"/>
              <a:t>preprinting</a:t>
            </a:r>
            <a:endParaRPr lang="en-GB" sz="28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49B3D-F521-3D17-ECFE-ADB4A0CD3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974C9F-25D2-4830-B403-B4C26A61C5B8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28641-B4F2-3390-DFFF-32E13EDA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864" y="981771"/>
            <a:ext cx="6722272" cy="5443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B8EFE-3116-C9D0-CB94-8188961965B8}"/>
              </a:ext>
            </a:extLst>
          </p:cNvPr>
          <p:cNvSpPr txBox="1"/>
          <p:nvPr/>
        </p:nvSpPr>
        <p:spPr>
          <a:xfrm>
            <a:off x="1210864" y="6287005"/>
            <a:ext cx="75255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chemeClr val="bg2"/>
                </a:solidFill>
              </a:rPr>
              <a:t>A Practical Guide to Preprints: Accelerating Scholarly Communication https://zenodo.org/records/5600535 </a:t>
            </a:r>
          </a:p>
        </p:txBody>
      </p:sp>
    </p:spTree>
    <p:extLst>
      <p:ext uri="{BB962C8B-B14F-4D97-AF65-F5344CB8AC3E}">
        <p14:creationId xmlns:p14="http://schemas.microsoft.com/office/powerpoint/2010/main" val="407161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613EA-0117-6A50-1CD2-DD0B2561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33ACCBD-DBF3-405F-1E59-EFE21C33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/>
              <a:t>Development of preprint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9E610-42E1-2BC4-C7D9-E8DBE908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C9F-25D2-4830-B403-B4C26A61C5B8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8256F6-6559-95D5-1282-98F4FFDC9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36" y="1028645"/>
            <a:ext cx="6931113" cy="3353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BE003-431A-7195-E70B-2B9BD1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36" y="3429000"/>
            <a:ext cx="5166360" cy="27287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A48313-7DD3-8EF6-C57E-C273C8553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7" y="1752490"/>
            <a:ext cx="8631689" cy="33530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5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EBE55-C118-B08B-B4C0-77514111D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732EA1-2DC9-EE51-3AC3-F1DA7F3D992A}"/>
              </a:ext>
            </a:extLst>
          </p:cNvPr>
          <p:cNvSpPr txBox="1"/>
          <p:nvPr/>
        </p:nvSpPr>
        <p:spPr>
          <a:xfrm>
            <a:off x="566738" y="1967544"/>
            <a:ext cx="762139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Example:</a:t>
            </a:r>
          </a:p>
          <a:p>
            <a:r>
              <a:rPr lang="en-US" dirty="0" err="1">
                <a:solidFill>
                  <a:schemeClr val="bg2"/>
                </a:solidFill>
              </a:rPr>
              <a:t>BioRxiv</a:t>
            </a:r>
            <a:r>
              <a:rPr lang="en-US" dirty="0">
                <a:solidFill>
                  <a:schemeClr val="bg2"/>
                </a:solidFill>
              </a:rPr>
              <a:t> receives around 4000 new preprint submissions a month</a:t>
            </a:r>
          </a:p>
          <a:p>
            <a:r>
              <a:rPr lang="en-US" dirty="0" err="1">
                <a:solidFill>
                  <a:schemeClr val="bg2"/>
                </a:solidFill>
              </a:rPr>
              <a:t>MedRxiv</a:t>
            </a:r>
            <a:r>
              <a:rPr lang="en-US" dirty="0">
                <a:solidFill>
                  <a:schemeClr val="bg2"/>
                </a:solidFill>
              </a:rPr>
              <a:t> receives around 1000 new preprint submissions a month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Together, the repositories draw more than 11 million monthly readers.</a:t>
            </a:r>
          </a:p>
          <a:p>
            <a:pPr algn="r"/>
            <a:r>
              <a:rPr lang="en-US" sz="1200" dirty="0">
                <a:solidFill>
                  <a:schemeClr val="bg2"/>
                </a:solidFill>
              </a:rPr>
              <a:t>https://www.nature.com/articles/d41586-025-00762-4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Comparison:</a:t>
            </a:r>
          </a:p>
          <a:p>
            <a:r>
              <a:rPr lang="en-US" dirty="0">
                <a:solidFill>
                  <a:schemeClr val="bg2"/>
                </a:solidFill>
              </a:rPr>
              <a:t>PLOS ONE receives around 3000 submissions a month in all fields</a:t>
            </a:r>
          </a:p>
          <a:p>
            <a:pPr algn="r"/>
            <a:r>
              <a:rPr lang="en-US" sz="1200" dirty="0">
                <a:solidFill>
                  <a:schemeClr val="bg2"/>
                </a:solidFill>
              </a:rPr>
              <a:t>https://everyone.plos.org/2022/04/25/publication-timeframes-at-plos-one/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5CFCBB-CE72-7471-5F8D-926279B8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/>
              <a:t>Development of preprint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87E21C-4318-2AC0-D4F3-8E263B1D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C9F-25D2-4830-B403-B4C26A61C5B8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19AAD-C1AE-56CA-D526-CC76C948AB49}"/>
              </a:ext>
            </a:extLst>
          </p:cNvPr>
          <p:cNvSpPr txBox="1"/>
          <p:nvPr/>
        </p:nvSpPr>
        <p:spPr>
          <a:xfrm>
            <a:off x="566738" y="5344245"/>
            <a:ext cx="83576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Proportion of peer-reviewed outputs with a link to a preprint up to 2023. https://osf.io/preprints/socarxiv/xdwc4_v2</a:t>
            </a:r>
          </a:p>
          <a:p>
            <a:endParaRPr lang="en-GB" sz="1400" noProof="0" dirty="0">
              <a:solidFill>
                <a:schemeClr val="bg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A52457-5E0B-B27E-5A63-31B9B880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5837"/>
            <a:ext cx="9144000" cy="35054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14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B78C-9B97-DAAA-FF3D-0E4FAE45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/>
              <a:t>New institutional policies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B0256B-5223-F402-FAB0-584FA450A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8" t="1219"/>
          <a:stretch>
            <a:fillRect/>
          </a:stretch>
        </p:blipFill>
        <p:spPr bwMode="auto">
          <a:xfrm>
            <a:off x="604570" y="943633"/>
            <a:ext cx="7934860" cy="560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DB56B-EECC-3E42-27F4-93EE0E67B2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DFC4CA-C18C-1948-860B-AB40FEDD7F72}" type="datetime5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20-Nov-25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9D4A0-F046-A729-3D30-3C53B42AE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06AC46-015F-6E44-B83A-36E79AEF5356}" type="slidenum">
              <a:rPr lang="en-GB" noProof="0" smtClean="0">
                <a:solidFill>
                  <a:srgbClr val="FFFFFF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noProof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F419A-0666-8E46-B9C5-DFDFCBC7E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noProof="0" dirty="0">
                <a:solidFill>
                  <a:srgbClr val="FFFFFF"/>
                </a:solidFill>
                <a:ea typeface="ＭＳ Ｐゴシック" charset="0"/>
              </a:rPr>
              <a:t>Insert &gt; Header &amp; footer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1C226-4A3C-6BB4-0DB5-4F53F83CE38A}"/>
              </a:ext>
            </a:extLst>
          </p:cNvPr>
          <p:cNvSpPr/>
          <p:nvPr/>
        </p:nvSpPr>
        <p:spPr bwMode="auto">
          <a:xfrm>
            <a:off x="1963971" y="2911503"/>
            <a:ext cx="1290431" cy="704850"/>
          </a:xfrm>
          <a:prstGeom prst="rect">
            <a:avLst/>
          </a:prstGeom>
          <a:noFill/>
          <a:ln w="76200" cap="flat" cmpd="sng" algn="ctr">
            <a:solidFill>
              <a:srgbClr val="25FF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581B-776E-441C-F778-40C311032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737" y="829287"/>
            <a:ext cx="4708525" cy="5723913"/>
          </a:xfrm>
          <a:prstGeom prst="rect">
            <a:avLst/>
          </a:prstGeom>
          <a:ln w="76200">
            <a:solidFill>
              <a:srgbClr val="25FF88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634239-1B40-72B7-421A-7445FBDD8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99932"/>
            <a:ext cx="9144000" cy="205813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451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62-457 Presentatie-LUMC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81ba2d26-7208-4098-b7cd-1db435ad554f" xsi:nil="true"/>
    <CultureName xmlns="81ba2d26-7208-4098-b7cd-1db435ad554f" xsi:nil="true"/>
    <Owner xmlns="81ba2d26-7208-4098-b7cd-1db435ad554f">
      <UserInfo>
        <DisplayName/>
        <AccountId xsi:nil="true"/>
        <AccountType/>
      </UserInfo>
    </Owner>
    <IsNotebookLocked xmlns="81ba2d26-7208-4098-b7cd-1db435ad554f" xsi:nil="true"/>
    <Teams_Channel_Section_Location xmlns="81ba2d26-7208-4098-b7cd-1db435ad554f" xsi:nil="true"/>
    <Templates xmlns="81ba2d26-7208-4098-b7cd-1db435ad554f" xsi:nil="true"/>
    <Members xmlns="81ba2d26-7208-4098-b7cd-1db435ad554f">
      <UserInfo>
        <DisplayName/>
        <AccountId xsi:nil="true"/>
        <AccountType/>
      </UserInfo>
    </Members>
    <NotebookType xmlns="81ba2d26-7208-4098-b7cd-1db435ad554f" xsi:nil="true"/>
    <TaxCatchAll xmlns="d6c5908d-f417-492b-af08-ab5b835958da" xsi:nil="true"/>
    <LMS_Mappings xmlns="81ba2d26-7208-4098-b7cd-1db435ad554f" xsi:nil="true"/>
    <Invited_Leaders xmlns="81ba2d26-7208-4098-b7cd-1db435ad554f" xsi:nil="true"/>
    <Member_Groups xmlns="81ba2d26-7208-4098-b7cd-1db435ad554f">
      <UserInfo>
        <DisplayName/>
        <AccountId xsi:nil="true"/>
        <AccountType/>
      </UserInfo>
    </Member_Groups>
    <Self_Registration_Enabled xmlns="81ba2d26-7208-4098-b7cd-1db435ad554f" xsi:nil="true"/>
    <FolderType xmlns="81ba2d26-7208-4098-b7cd-1db435ad554f" xsi:nil="true"/>
    <Distribution_Groups xmlns="81ba2d26-7208-4098-b7cd-1db435ad554f" xsi:nil="true"/>
    <AppVersion xmlns="81ba2d26-7208-4098-b7cd-1db435ad554f" xsi:nil="true"/>
    <TeamsChannelId xmlns="81ba2d26-7208-4098-b7cd-1db435ad554f" xsi:nil="true"/>
    <Math_Settings xmlns="81ba2d26-7208-4098-b7cd-1db435ad554f" xsi:nil="true"/>
    <lcf76f155ced4ddcb4097134ff3c332f xmlns="81ba2d26-7208-4098-b7cd-1db435ad554f">
      <Terms xmlns="http://schemas.microsoft.com/office/infopath/2007/PartnerControls"/>
    </lcf76f155ced4ddcb4097134ff3c332f>
    <Invited_Members xmlns="81ba2d26-7208-4098-b7cd-1db435ad554f" xsi:nil="true"/>
    <Is_Collaboration_Space_Locked xmlns="81ba2d26-7208-4098-b7cd-1db435ad554f" xsi:nil="true"/>
    <Leaders xmlns="81ba2d26-7208-4098-b7cd-1db435ad554f">
      <UserInfo>
        <DisplayName/>
        <AccountId xsi:nil="true"/>
        <AccountType/>
      </UserInfo>
    </Leaders>
    <DefaultSectionNames xmlns="81ba2d26-7208-4098-b7cd-1db435ad55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83A4629DC9B4D859E49C7E0774F94" ma:contentTypeVersion="41" ma:contentTypeDescription="Create a new document." ma:contentTypeScope="" ma:versionID="e1bc76359dbf5027c3d83a07cba54c51">
  <xsd:schema xmlns:xsd="http://www.w3.org/2001/XMLSchema" xmlns:xs="http://www.w3.org/2001/XMLSchema" xmlns:p="http://schemas.microsoft.com/office/2006/metadata/properties" xmlns:ns2="81ba2d26-7208-4098-b7cd-1db435ad554f" xmlns:ns3="d6c5908d-f417-492b-af08-ab5b835958da" targetNamespace="http://schemas.microsoft.com/office/2006/metadata/properties" ma:root="true" ma:fieldsID="a13323753557a9683da7f87b8c60116a" ns2:_="" ns3:_="">
    <xsd:import namespace="81ba2d26-7208-4098-b7cd-1db435ad554f"/>
    <xsd:import namespace="d6c5908d-f417-492b-af08-ab5b83595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2d26-7208-4098-b7cd-1db435ad5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31252e-6fa5-4b2b-9987-d0b6e83c6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bookType" ma:index="26" nillable="true" ma:displayName="Notebook Type" ma:internalName="NotebookType">
      <xsd:simpleType>
        <xsd:restriction base="dms:Text"/>
      </xsd:simpleType>
    </xsd:element>
    <xsd:element name="FolderType" ma:index="27" nillable="true" ma:displayName="Folder Type" ma:internalName="FolderType">
      <xsd:simpleType>
        <xsd:restriction base="dms:Text"/>
      </xsd:simpleType>
    </xsd:element>
    <xsd:element name="CultureName" ma:index="28" nillable="true" ma:displayName="Culture Name" ma:internalName="CultureName">
      <xsd:simpleType>
        <xsd:restriction base="dms:Text"/>
      </xsd:simpleType>
    </xsd:element>
    <xsd:element name="AppVersion" ma:index="29" nillable="true" ma:displayName="App Version" ma:internalName="AppVersion">
      <xsd:simpleType>
        <xsd:restriction base="dms:Text"/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Owner" ma:index="3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efaultSectionNames" ma:index="3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42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3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4" nillable="true" ma:displayName="Is Collaboration Space Locked" ma:internalName="Is_Collaboration_Space_Locked">
      <xsd:simpleType>
        <xsd:restriction base="dms:Boolean"/>
      </xsd:simpleType>
    </xsd:element>
    <xsd:element name="IsNotebookLocked" ma:index="45" nillable="true" ma:displayName="Is Notebook Locked" ma:internalName="IsNotebookLocked">
      <xsd:simpleType>
        <xsd:restriction base="dms:Boolean"/>
      </xsd:simpleType>
    </xsd:element>
    <xsd:element name="Teams_Channel_Section_Location" ma:index="46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5908d-f417-492b-af08-ab5b835958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57e5db-6c17-4480-8f46-47a2c9e4bdb6}" ma:internalName="TaxCatchAll" ma:showField="CatchAllData" ma:web="d6c5908d-f417-492b-af08-ab5b835958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F25AE-C067-4432-ADB4-A263C65D4B9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6c5908d-f417-492b-af08-ab5b835958da"/>
    <ds:schemaRef ds:uri="81ba2d26-7208-4098-b7cd-1db435ad554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8C4930-376A-4B54-BD5D-08968FC713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B2A5CD-A415-4B06-8F6A-4AE9CAE1A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a2d26-7208-4098-b7cd-1db435ad554f"/>
    <ds:schemaRef ds:uri="d6c5908d-f417-492b-af08-ab5b83595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94e651f-24a5-4e6a-908a-86ed082a58f2}" enabled="1" method="Privileged" siteId="{ca2a7f76-dbd7-4ec0-9108-6b3d524fb7c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1360</Words>
  <Application>Microsoft Office PowerPoint</Application>
  <PresentationFormat>On-screen Show (4:3)</PresentationFormat>
  <Paragraphs>246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Aptos</vt:lpstr>
      <vt:lpstr>Arial</vt:lpstr>
      <vt:lpstr>Calibri</vt:lpstr>
      <vt:lpstr>Georgia</vt:lpstr>
      <vt:lpstr>Minion</vt:lpstr>
      <vt:lpstr>Times</vt:lpstr>
      <vt:lpstr>Wingdings</vt:lpstr>
      <vt:lpstr>62-457 Presentatie-LUMC</vt:lpstr>
      <vt:lpstr>Preprints</vt:lpstr>
      <vt:lpstr>Preprinting as part of Open Access Publishing</vt:lpstr>
      <vt:lpstr>What is Open Access</vt:lpstr>
      <vt:lpstr>Wat is a preprint</vt:lpstr>
      <vt:lpstr>Preprinting in the publishing process</vt:lpstr>
      <vt:lpstr>Pros and cons or preprinting</vt:lpstr>
      <vt:lpstr>Development of preprint use</vt:lpstr>
      <vt:lpstr>Development of preprint use</vt:lpstr>
      <vt:lpstr>New institutional policies</vt:lpstr>
      <vt:lpstr>New funder policies</vt:lpstr>
      <vt:lpstr>Getting started with preprinting</vt:lpstr>
      <vt:lpstr>How do you find preprint servers?</vt:lpstr>
      <vt:lpstr>How do you find preprint servers?</vt:lpstr>
      <vt:lpstr>How do you find preprints?</vt:lpstr>
      <vt:lpstr>Publish-Review-Curate (PRC)</vt:lpstr>
      <vt:lpstr>A more open publishing model</vt:lpstr>
      <vt:lpstr>Recap: Preprinting as part of Open Access Publishing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 de Roo</dc:creator>
  <cp:lastModifiedBy>Roo, T.F. de (Tessa)</cp:lastModifiedBy>
  <cp:revision>292</cp:revision>
  <dcterms:created xsi:type="dcterms:W3CDTF">2021-05-04T15:03:02Z</dcterms:created>
  <dcterms:modified xsi:type="dcterms:W3CDTF">2025-11-20T15:26:48Z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0x010100A4383A4629DC9B4D859E49C7E0774F94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62-457 Presentatie-LUMC:3</vt:lpwstr>
  </property>
  <property fmtid="{D5CDD505-2E9C-101B-9397-08002B2CF9AE}" pid="5" name="ClassificationContentMarkingFooterText">
    <vt:lpwstr>Classified as | Public - Publiek (Openbaar)</vt:lpwstr>
  </property>
</Properties>
</file>