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67" r:id="rId2"/>
    <p:sldId id="268" r:id="rId3"/>
    <p:sldId id="356" r:id="rId4"/>
    <p:sldId id="269" r:id="rId5"/>
  </p:sldIdLst>
  <p:sldSz cx="13004800" cy="7315200"/>
  <p:notesSz cx="9753600" cy="7315200"/>
  <p:embeddedFontLst>
    <p:embeddedFont>
      <p:font typeface="Montserrat" panose="00000500000000000000" pitchFamily="2" charset="0"/>
      <p:regular r:id="rId7"/>
      <p:bold r:id="rId8"/>
      <p:italic r:id="rId9"/>
      <p:boldItalic r:id="rId10"/>
    </p:embeddedFont>
    <p:embeddedFont>
      <p:font typeface="Verdana" panose="020B0604030504040204"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userDrawn="1">
          <p15:clr>
            <a:srgbClr val="000000"/>
          </p15:clr>
        </p15:guide>
        <p15:guide id="2" pos="2880" userDrawn="1">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3" roundtripDataSignature="AMtx7mhplJ/IPxVDv5J1RFYrTI2iU4z34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2998" autoAdjust="0"/>
  </p:normalViewPr>
  <p:slideViewPr>
    <p:cSldViewPr snapToGrid="0">
      <p:cViewPr varScale="1">
        <p:scale>
          <a:sx n="48" d="100"/>
          <a:sy n="48" d="100"/>
        </p:scale>
        <p:origin x="1148" y="48"/>
      </p:cViewPr>
      <p:guideLst>
        <p:guide orient="horz" pos="2880"/>
        <p:guide pos="2880"/>
      </p:guideLst>
    </p:cSldViewPr>
  </p:slideViewPr>
  <p:outlineViewPr>
    <p:cViewPr>
      <p:scale>
        <a:sx n="33" d="100"/>
        <a:sy n="33" d="100"/>
      </p:scale>
      <p:origin x="0" y="-15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3" Type="http://schemas.openxmlformats.org/officeDocument/2006/relationships/slide" Target="slides/slide2.xml"/><Relationship Id="rId63" Type="http://customschemas.google.com/relationships/presentationmetadata" Target="metadata"/><Relationship Id="rId7" Type="http://schemas.openxmlformats.org/officeDocument/2006/relationships/font" Target="fonts/font1.fntdata"/><Relationship Id="rId12" Type="http://schemas.openxmlformats.org/officeDocument/2006/relationships/font" Target="fonts/font6.fntdata"/><Relationship Id="rId6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66"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font" Target="fonts/font4.fntdata"/><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font" Target="fonts/font8.fntdata"/><Relationship Id="rId6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438400" y="549275"/>
            <a:ext cx="4876800" cy="27432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75350" y="3474700"/>
            <a:ext cx="7802875" cy="329182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760817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osiris4r.eu/" TargetMode="Externa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hyperlink" Target="http://www.osiris4r.eu/" TargetMode="Externa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hyperlink" Target="http://www.osiris4r.eu/" TargetMode="Externa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solidFill>
          <a:schemeClr val="lt1"/>
        </a:solidFill>
        <a:effectLst/>
      </p:bgPr>
    </p:bg>
    <p:spTree>
      <p:nvGrpSpPr>
        <p:cNvPr id="1" name="Shape 23"/>
        <p:cNvGrpSpPr/>
        <p:nvPr/>
      </p:nvGrpSpPr>
      <p:grpSpPr>
        <a:xfrm>
          <a:off x="0" y="0"/>
          <a:ext cx="0" cy="0"/>
          <a:chOff x="0" y="0"/>
          <a:chExt cx="0" cy="0"/>
        </a:xfrm>
      </p:grpSpPr>
      <p:sp>
        <p:nvSpPr>
          <p:cNvPr id="28" name="Google Shape;28;p5"/>
          <p:cNvSpPr txBox="1">
            <a:spLocks noGrp="1"/>
          </p:cNvSpPr>
          <p:nvPr>
            <p:ph type="ctrTitle"/>
          </p:nvPr>
        </p:nvSpPr>
        <p:spPr>
          <a:xfrm>
            <a:off x="646418" y="259009"/>
            <a:ext cx="11711964" cy="384721"/>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Clr>
                <a:srgbClr val="336699"/>
              </a:buClr>
              <a:buSzPts val="1700"/>
              <a:buFont typeface="Montserrat"/>
              <a:buNone/>
              <a:defRPr sz="2500" b="1" i="0">
                <a:solidFill>
                  <a:srgbClr val="336699"/>
                </a:solidFill>
                <a:latin typeface="Montserrat"/>
                <a:ea typeface="Montserrat"/>
                <a:cs typeface="Montserrat"/>
                <a:sym typeface="Montserra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subTitle" idx="1"/>
          </p:nvPr>
        </p:nvSpPr>
        <p:spPr>
          <a:xfrm>
            <a:off x="1386420" y="1996362"/>
            <a:ext cx="9103200" cy="307777"/>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Clr>
                <a:srgbClr val="336699"/>
              </a:buClr>
              <a:buSzPts val="1600"/>
              <a:buFont typeface="Montserrat"/>
              <a:buNone/>
              <a:defRPr sz="2000">
                <a:solidFill>
                  <a:srgbClr val="336699"/>
                </a:solidFill>
                <a:latin typeface="Montserrat"/>
                <a:ea typeface="Montserrat"/>
                <a:cs typeface="Montserrat"/>
                <a:sym typeface="Montserra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grpSp>
        <p:nvGrpSpPr>
          <p:cNvPr id="17" name="Google Shape;53;g241d5689496_0_52"/>
          <p:cNvGrpSpPr/>
          <p:nvPr userDrawn="1"/>
        </p:nvGrpSpPr>
        <p:grpSpPr>
          <a:xfrm>
            <a:off x="48267" y="5979476"/>
            <a:ext cx="12956533" cy="1324372"/>
            <a:chOff x="36200" y="5979476"/>
            <a:chExt cx="9717400" cy="1324372"/>
          </a:xfrm>
        </p:grpSpPr>
        <p:pic>
          <p:nvPicPr>
            <p:cNvPr id="18" name="Google Shape;54;g241d5689496_0_52"/>
            <p:cNvPicPr preferRelativeResize="0"/>
            <p:nvPr/>
          </p:nvPicPr>
          <p:blipFill rotWithShape="1">
            <a:blip r:embed="rId2">
              <a:alphaModFix/>
            </a:blip>
            <a:srcRect r="70561"/>
            <a:stretch/>
          </p:blipFill>
          <p:spPr>
            <a:xfrm>
              <a:off x="638820" y="6840071"/>
              <a:ext cx="374194" cy="290718"/>
            </a:xfrm>
            <a:prstGeom prst="rect">
              <a:avLst/>
            </a:prstGeom>
            <a:noFill/>
            <a:ln>
              <a:noFill/>
            </a:ln>
          </p:spPr>
        </p:pic>
        <p:sp>
          <p:nvSpPr>
            <p:cNvPr id="19" name="Google Shape;55;g241d5689496_0_52"/>
            <p:cNvSpPr txBox="1"/>
            <p:nvPr/>
          </p:nvSpPr>
          <p:spPr>
            <a:xfrm>
              <a:off x="956350" y="6678707"/>
              <a:ext cx="8797250" cy="625141"/>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15000"/>
                </a:lnSpc>
                <a:spcBef>
                  <a:spcPts val="1200"/>
                </a:spcBef>
                <a:spcAft>
                  <a:spcPts val="1200"/>
                </a:spcAft>
                <a:buClr>
                  <a:srgbClr val="000000"/>
                </a:buClr>
                <a:buSzTx/>
                <a:buFont typeface="Arial"/>
                <a:buNone/>
                <a:tabLst/>
                <a:defRPr/>
              </a:pPr>
              <a:r>
                <a:rPr lang="cs-CZ" sz="750" b="0" i="0" u="none" strike="noStrike" cap="none" dirty="0" err="1">
                  <a:solidFill>
                    <a:srgbClr val="222222"/>
                  </a:solidFill>
                  <a:highlight>
                    <a:srgbClr val="FFFFFF"/>
                  </a:highlight>
                  <a:latin typeface="Montserrat"/>
                  <a:ea typeface="Montserrat"/>
                  <a:cs typeface="Montserrat"/>
                  <a:sym typeface="Arial"/>
                </a:rPr>
                <a:t>This</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project</a:t>
              </a:r>
              <a:r>
                <a:rPr lang="cs-CZ" sz="750" b="0" i="0" u="none" strike="noStrike" cap="none" dirty="0">
                  <a:solidFill>
                    <a:srgbClr val="222222"/>
                  </a:solidFill>
                  <a:highlight>
                    <a:srgbClr val="FFFFFF"/>
                  </a:highlight>
                  <a:latin typeface="Montserrat"/>
                  <a:ea typeface="Montserrat"/>
                  <a:cs typeface="Montserrat"/>
                  <a:sym typeface="Arial"/>
                </a:rPr>
                <a:t> has </a:t>
              </a:r>
              <a:r>
                <a:rPr lang="cs-CZ" sz="750" b="0" i="0" u="none" strike="noStrike" cap="none" dirty="0" err="1">
                  <a:solidFill>
                    <a:srgbClr val="222222"/>
                  </a:solidFill>
                  <a:highlight>
                    <a:srgbClr val="FFFFFF"/>
                  </a:highlight>
                  <a:latin typeface="Montserrat"/>
                  <a:ea typeface="Montserrat"/>
                  <a:cs typeface="Montserrat"/>
                  <a:sym typeface="Arial"/>
                </a:rPr>
                <a:t>received</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funding</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from</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the</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European</a:t>
              </a:r>
              <a:r>
                <a:rPr lang="cs-CZ" sz="750" b="0" i="0" u="none" strike="noStrike" cap="none" dirty="0">
                  <a:solidFill>
                    <a:srgbClr val="222222"/>
                  </a:solidFill>
                  <a:highlight>
                    <a:srgbClr val="FFFFFF"/>
                  </a:highlight>
                  <a:latin typeface="Montserrat"/>
                  <a:ea typeface="Montserrat"/>
                  <a:cs typeface="Montserrat"/>
                  <a:sym typeface="Arial"/>
                </a:rPr>
                <a:t> Union’s </a:t>
              </a:r>
              <a:r>
                <a:rPr lang="cs-CZ" sz="750" b="0" i="0" u="none" strike="noStrike" cap="none" dirty="0" err="1">
                  <a:solidFill>
                    <a:srgbClr val="222222"/>
                  </a:solidFill>
                  <a:highlight>
                    <a:srgbClr val="FFFFFF"/>
                  </a:highlight>
                  <a:latin typeface="Montserrat"/>
                  <a:ea typeface="Montserrat"/>
                  <a:cs typeface="Montserrat"/>
                  <a:sym typeface="Arial"/>
                </a:rPr>
                <a:t>Horizon</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Europe</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research</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and</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innovation</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programme</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under</a:t>
              </a:r>
              <a:r>
                <a:rPr lang="cs-CZ" sz="750" b="0" i="0" u="none" strike="noStrike" cap="none" dirty="0">
                  <a:solidFill>
                    <a:srgbClr val="222222"/>
                  </a:solidFill>
                  <a:highlight>
                    <a:srgbClr val="FFFFFF"/>
                  </a:highlight>
                  <a:latin typeface="Montserrat"/>
                  <a:ea typeface="Montserrat"/>
                  <a:cs typeface="Montserrat"/>
                  <a:sym typeface="Arial"/>
                </a:rPr>
                <a:t> </a:t>
              </a:r>
              <a:r>
                <a:rPr lang="cs-CZ" sz="750" b="0" i="0" u="none" strike="noStrike" cap="none" dirty="0" err="1">
                  <a:solidFill>
                    <a:srgbClr val="222222"/>
                  </a:solidFill>
                  <a:highlight>
                    <a:srgbClr val="FFFFFF"/>
                  </a:highlight>
                  <a:latin typeface="Montserrat"/>
                  <a:ea typeface="Montserrat"/>
                  <a:cs typeface="Montserrat"/>
                  <a:sym typeface="Arial"/>
                </a:rPr>
                <a:t>the</a:t>
              </a:r>
              <a:r>
                <a:rPr lang="cs-CZ" sz="750" b="0" i="0" u="none" strike="noStrike" cap="none" dirty="0">
                  <a:solidFill>
                    <a:srgbClr val="222222"/>
                  </a:solidFill>
                  <a:highlight>
                    <a:srgbClr val="FFFFFF"/>
                  </a:highlight>
                  <a:latin typeface="Montserrat"/>
                  <a:ea typeface="Montserrat"/>
                  <a:cs typeface="Montserrat"/>
                  <a:sym typeface="Arial"/>
                </a:rPr>
                <a:t> grant </a:t>
              </a:r>
              <a:r>
                <a:rPr lang="cs-CZ" sz="750" b="0" i="0" u="none" strike="noStrike" cap="none" dirty="0" err="1">
                  <a:solidFill>
                    <a:srgbClr val="222222"/>
                  </a:solidFill>
                  <a:highlight>
                    <a:srgbClr val="FFFFFF"/>
                  </a:highlight>
                  <a:latin typeface="Montserrat"/>
                  <a:ea typeface="Montserrat"/>
                  <a:cs typeface="Montserrat"/>
                  <a:sym typeface="Arial"/>
                </a:rPr>
                <a:t>agreement</a:t>
              </a:r>
              <a:r>
                <a:rPr lang="cs-CZ" sz="750" b="0" i="0" u="none" strike="noStrike" cap="none" dirty="0">
                  <a:solidFill>
                    <a:srgbClr val="222222"/>
                  </a:solidFill>
                  <a:highlight>
                    <a:srgbClr val="FFFFFF"/>
                  </a:highlight>
                  <a:latin typeface="Montserrat"/>
                  <a:ea typeface="Montserrat"/>
                  <a:cs typeface="Montserrat"/>
                  <a:sym typeface="Arial"/>
                </a:rPr>
                <a:t> No. 101094725.</a:t>
              </a:r>
            </a:p>
          </p:txBody>
        </p:sp>
        <p:sp>
          <p:nvSpPr>
            <p:cNvPr id="20" name="Google Shape;56;g241d5689496_0_52"/>
            <p:cNvSpPr/>
            <p:nvPr/>
          </p:nvSpPr>
          <p:spPr>
            <a:xfrm>
              <a:off x="36200" y="6780116"/>
              <a:ext cx="9048750" cy="9525"/>
            </a:xfrm>
            <a:custGeom>
              <a:avLst/>
              <a:gdLst/>
              <a:ahLst/>
              <a:cxnLst/>
              <a:rect l="l" t="t" r="r" b="b"/>
              <a:pathLst>
                <a:path w="9048750" h="9525" extrusionOk="0">
                  <a:moveTo>
                    <a:pt x="0" y="0"/>
                  </a:moveTo>
                  <a:lnTo>
                    <a:pt x="9048746" y="9522"/>
                  </a:lnTo>
                </a:path>
              </a:pathLst>
            </a:custGeom>
            <a:noFill/>
            <a:ln w="38075" cap="flat" cmpd="sng">
              <a:solidFill>
                <a:srgbClr val="336699"/>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nvGrpSpPr>
            <p:cNvPr id="21" name="Google Shape;57;g241d5689496_0_52"/>
            <p:cNvGrpSpPr/>
            <p:nvPr/>
          </p:nvGrpSpPr>
          <p:grpSpPr>
            <a:xfrm>
              <a:off x="7339999" y="5979476"/>
              <a:ext cx="2337404" cy="1001269"/>
              <a:chOff x="7303799" y="6255726"/>
              <a:chExt cx="2337404" cy="1001269"/>
            </a:xfrm>
          </p:grpSpPr>
          <p:pic>
            <p:nvPicPr>
              <p:cNvPr id="22" name="Google Shape;58;g241d5689496_0_52"/>
              <p:cNvPicPr preferRelativeResize="0"/>
              <p:nvPr/>
            </p:nvPicPr>
            <p:blipFill rotWithShape="1">
              <a:blip r:embed="rId3">
                <a:alphaModFix/>
              </a:blip>
              <a:srcRect/>
              <a:stretch/>
            </p:blipFill>
            <p:spPr>
              <a:xfrm>
                <a:off x="9022079" y="6656921"/>
                <a:ext cx="619124" cy="600074"/>
              </a:xfrm>
              <a:prstGeom prst="rect">
                <a:avLst/>
              </a:prstGeom>
              <a:noFill/>
              <a:ln>
                <a:noFill/>
              </a:ln>
            </p:spPr>
          </p:pic>
          <p:pic>
            <p:nvPicPr>
              <p:cNvPr id="23" name="Google Shape;59;g241d5689496_0_52"/>
              <p:cNvPicPr preferRelativeResize="0"/>
              <p:nvPr/>
            </p:nvPicPr>
            <p:blipFill rotWithShape="1">
              <a:blip r:embed="rId4">
                <a:alphaModFix/>
              </a:blip>
              <a:srcRect/>
              <a:stretch/>
            </p:blipFill>
            <p:spPr>
              <a:xfrm>
                <a:off x="9149499" y="6255726"/>
                <a:ext cx="380999" cy="371474"/>
              </a:xfrm>
              <a:prstGeom prst="rect">
                <a:avLst/>
              </a:prstGeom>
              <a:noFill/>
              <a:ln>
                <a:noFill/>
              </a:ln>
            </p:spPr>
          </p:pic>
          <p:grpSp>
            <p:nvGrpSpPr>
              <p:cNvPr id="36" name="Google Shape;60;g241d5689496_0_52"/>
              <p:cNvGrpSpPr/>
              <p:nvPr/>
            </p:nvGrpSpPr>
            <p:grpSpPr>
              <a:xfrm>
                <a:off x="7303799" y="6470612"/>
                <a:ext cx="1695137" cy="576138"/>
                <a:chOff x="7303799" y="6470612"/>
                <a:chExt cx="1695137" cy="576138"/>
              </a:xfrm>
            </p:grpSpPr>
            <p:sp>
              <p:nvSpPr>
                <p:cNvPr id="37" name="Google Shape;61;g241d5689496_0_52"/>
                <p:cNvSpPr txBox="1"/>
                <p:nvPr/>
              </p:nvSpPr>
              <p:spPr>
                <a:xfrm>
                  <a:off x="7303799" y="6849350"/>
                  <a:ext cx="1647900" cy="19740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US" sz="1200" b="1" i="0" u="sng" strike="noStrike" cap="none">
                      <a:solidFill>
                        <a:srgbClr val="99CC99"/>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www.osiris4r.eu</a:t>
                  </a:r>
                  <a:endParaRPr sz="1200" b="0" i="0" u="none" strike="noStrike" cap="none">
                    <a:solidFill>
                      <a:srgbClr val="000000"/>
                    </a:solidFill>
                    <a:latin typeface="Verdana"/>
                    <a:ea typeface="Verdana"/>
                    <a:cs typeface="Verdana"/>
                    <a:sym typeface="Verdana"/>
                  </a:endParaRPr>
                </a:p>
              </p:txBody>
            </p:sp>
            <p:pic>
              <p:nvPicPr>
                <p:cNvPr id="38" name="Google Shape;62;g241d5689496_0_52"/>
                <p:cNvPicPr preferRelativeResize="0"/>
                <p:nvPr/>
              </p:nvPicPr>
              <p:blipFill rotWithShape="1">
                <a:blip r:embed="rId4">
                  <a:alphaModFix/>
                </a:blip>
                <a:srcRect/>
                <a:stretch/>
              </p:blipFill>
              <p:spPr>
                <a:xfrm>
                  <a:off x="8617937" y="6470612"/>
                  <a:ext cx="380999" cy="371474"/>
                </a:xfrm>
                <a:prstGeom prst="rect">
                  <a:avLst/>
                </a:prstGeom>
                <a:noFill/>
                <a:ln>
                  <a:noFill/>
                </a:ln>
              </p:spPr>
            </p:pic>
          </p:gr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8"/>
        <p:cNvGrpSpPr/>
        <p:nvPr/>
      </p:nvGrpSpPr>
      <p:grpSpPr>
        <a:xfrm>
          <a:off x="0" y="0"/>
          <a:ext cx="0" cy="0"/>
          <a:chOff x="0" y="0"/>
          <a:chExt cx="0" cy="0"/>
        </a:xfrm>
      </p:grpSpPr>
      <p:sp>
        <p:nvSpPr>
          <p:cNvPr id="49" name="Google Shape;49;p8"/>
          <p:cNvSpPr txBox="1">
            <a:spLocks noGrp="1"/>
          </p:cNvSpPr>
          <p:nvPr>
            <p:ph type="ftr" idx="11"/>
          </p:nvPr>
        </p:nvSpPr>
        <p:spPr>
          <a:xfrm>
            <a:off x="4421632" y="6803136"/>
            <a:ext cx="4161536" cy="276999"/>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8"/>
          <p:cNvSpPr txBox="1">
            <a:spLocks noGrp="1"/>
          </p:cNvSpPr>
          <p:nvPr>
            <p:ph type="dt" idx="10"/>
          </p:nvPr>
        </p:nvSpPr>
        <p:spPr>
          <a:xfrm>
            <a:off x="650240" y="6803136"/>
            <a:ext cx="2991104" cy="276999"/>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sldNum" idx="12"/>
          </p:nvPr>
        </p:nvSpPr>
        <p:spPr>
          <a:xfrm>
            <a:off x="9363456" y="6803137"/>
            <a:ext cx="2991104" cy="276999"/>
          </a:xfrm>
          <a:prstGeom prst="rect">
            <a:avLst/>
          </a:prstGeom>
          <a:noFill/>
          <a:ln>
            <a:noFill/>
          </a:ln>
        </p:spPr>
        <p:txBody>
          <a:bodyPr spcFirstLastPara="1" wrap="square" lIns="0" tIns="0" rIns="0" bIns="0" anchor="t" anchorCtr="0">
            <a:sp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1">
  <p:cSld name="Title Slide_1">
    <p:bg>
      <p:bgPr>
        <a:solidFill>
          <a:schemeClr val="lt1"/>
        </a:solidFill>
        <a:effectLst/>
      </p:bgPr>
    </p:bg>
    <p:spTree>
      <p:nvGrpSpPr>
        <p:cNvPr id="1" name="Shape 52"/>
        <p:cNvGrpSpPr/>
        <p:nvPr/>
      </p:nvGrpSpPr>
      <p:grpSpPr>
        <a:xfrm>
          <a:off x="0" y="0"/>
          <a:ext cx="0" cy="0"/>
          <a:chOff x="0" y="0"/>
          <a:chExt cx="0" cy="0"/>
        </a:xfrm>
      </p:grpSpPr>
      <p:grpSp>
        <p:nvGrpSpPr>
          <p:cNvPr id="53" name="Google Shape;53;g241d5689496_0_52"/>
          <p:cNvGrpSpPr/>
          <p:nvPr/>
        </p:nvGrpSpPr>
        <p:grpSpPr>
          <a:xfrm>
            <a:off x="48268" y="5979477"/>
            <a:ext cx="12854937" cy="1412275"/>
            <a:chOff x="36200" y="5979476"/>
            <a:chExt cx="9641203" cy="1412275"/>
          </a:xfrm>
        </p:grpSpPr>
        <p:pic>
          <p:nvPicPr>
            <p:cNvPr id="54" name="Google Shape;54;g241d5689496_0_52"/>
            <p:cNvPicPr preferRelativeResize="0"/>
            <p:nvPr/>
          </p:nvPicPr>
          <p:blipFill rotWithShape="1">
            <a:blip r:embed="rId2">
              <a:alphaModFix/>
            </a:blip>
            <a:srcRect r="70561"/>
            <a:stretch/>
          </p:blipFill>
          <p:spPr>
            <a:xfrm>
              <a:off x="484816" y="6826587"/>
              <a:ext cx="520832" cy="371475"/>
            </a:xfrm>
            <a:prstGeom prst="rect">
              <a:avLst/>
            </a:prstGeom>
            <a:noFill/>
            <a:ln>
              <a:noFill/>
            </a:ln>
          </p:spPr>
        </p:pic>
        <p:sp>
          <p:nvSpPr>
            <p:cNvPr id="55" name="Google Shape;55;g241d5689496_0_52"/>
            <p:cNvSpPr txBox="1"/>
            <p:nvPr/>
          </p:nvSpPr>
          <p:spPr>
            <a:xfrm>
              <a:off x="956350" y="6633882"/>
              <a:ext cx="7298100" cy="757869"/>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750" dirty="0">
                  <a:solidFill>
                    <a:srgbClr val="222222"/>
                  </a:solidFill>
                  <a:highlight>
                    <a:srgbClr val="FFFFFF"/>
                  </a:highlight>
                  <a:latin typeface="Montserrat"/>
                  <a:ea typeface="Montserrat"/>
                  <a:cs typeface="Montserrat"/>
                  <a:sym typeface="Montserrat"/>
                </a:rPr>
                <a:t>Funded by the European Union. Views and opinions expressed are however those of the author(s) only and do not necessarily reflect those of the European Union or the European Research Executive Agency (ERA). Neither the European Union nor the ERA can be held responsible for them.</a:t>
              </a:r>
              <a:endParaRPr sz="750" dirty="0">
                <a:solidFill>
                  <a:srgbClr val="222222"/>
                </a:solidFill>
                <a:highlight>
                  <a:srgbClr val="FFFFFF"/>
                </a:highlight>
                <a:latin typeface="Montserrat"/>
                <a:ea typeface="Montserrat"/>
                <a:cs typeface="Montserrat"/>
                <a:sym typeface="Montserrat"/>
              </a:endParaRPr>
            </a:p>
          </p:txBody>
        </p:sp>
        <p:sp>
          <p:nvSpPr>
            <p:cNvPr id="56" name="Google Shape;56;g241d5689496_0_52"/>
            <p:cNvSpPr/>
            <p:nvPr/>
          </p:nvSpPr>
          <p:spPr>
            <a:xfrm>
              <a:off x="36200" y="6780116"/>
              <a:ext cx="9048750" cy="9525"/>
            </a:xfrm>
            <a:custGeom>
              <a:avLst/>
              <a:gdLst/>
              <a:ahLst/>
              <a:cxnLst/>
              <a:rect l="l" t="t" r="r" b="b"/>
              <a:pathLst>
                <a:path w="9048750" h="9525" extrusionOk="0">
                  <a:moveTo>
                    <a:pt x="0" y="0"/>
                  </a:moveTo>
                  <a:lnTo>
                    <a:pt x="9048746" y="9522"/>
                  </a:lnTo>
                </a:path>
              </a:pathLst>
            </a:custGeom>
            <a:noFill/>
            <a:ln w="38075" cap="flat" cmpd="sng">
              <a:solidFill>
                <a:srgbClr val="336699"/>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nvGrpSpPr>
            <p:cNvPr id="57" name="Google Shape;57;g241d5689496_0_52"/>
            <p:cNvGrpSpPr/>
            <p:nvPr/>
          </p:nvGrpSpPr>
          <p:grpSpPr>
            <a:xfrm>
              <a:off x="7339999" y="5979476"/>
              <a:ext cx="2337404" cy="1001269"/>
              <a:chOff x="7303799" y="6255726"/>
              <a:chExt cx="2337404" cy="1001269"/>
            </a:xfrm>
          </p:grpSpPr>
          <p:pic>
            <p:nvPicPr>
              <p:cNvPr id="58" name="Google Shape;58;g241d5689496_0_52"/>
              <p:cNvPicPr preferRelativeResize="0"/>
              <p:nvPr/>
            </p:nvPicPr>
            <p:blipFill rotWithShape="1">
              <a:blip r:embed="rId3">
                <a:alphaModFix/>
              </a:blip>
              <a:srcRect/>
              <a:stretch/>
            </p:blipFill>
            <p:spPr>
              <a:xfrm>
                <a:off x="9022079" y="6656921"/>
                <a:ext cx="619124" cy="600074"/>
              </a:xfrm>
              <a:prstGeom prst="rect">
                <a:avLst/>
              </a:prstGeom>
              <a:noFill/>
              <a:ln>
                <a:noFill/>
              </a:ln>
            </p:spPr>
          </p:pic>
          <p:pic>
            <p:nvPicPr>
              <p:cNvPr id="59" name="Google Shape;59;g241d5689496_0_52"/>
              <p:cNvPicPr preferRelativeResize="0"/>
              <p:nvPr/>
            </p:nvPicPr>
            <p:blipFill rotWithShape="1">
              <a:blip r:embed="rId4">
                <a:alphaModFix/>
              </a:blip>
              <a:srcRect/>
              <a:stretch/>
            </p:blipFill>
            <p:spPr>
              <a:xfrm>
                <a:off x="9149499" y="6255726"/>
                <a:ext cx="380999" cy="371474"/>
              </a:xfrm>
              <a:prstGeom prst="rect">
                <a:avLst/>
              </a:prstGeom>
              <a:noFill/>
              <a:ln>
                <a:noFill/>
              </a:ln>
            </p:spPr>
          </p:pic>
          <p:grpSp>
            <p:nvGrpSpPr>
              <p:cNvPr id="60" name="Google Shape;60;g241d5689496_0_52"/>
              <p:cNvGrpSpPr/>
              <p:nvPr/>
            </p:nvGrpSpPr>
            <p:grpSpPr>
              <a:xfrm>
                <a:off x="7303799" y="6470612"/>
                <a:ext cx="1695137" cy="576138"/>
                <a:chOff x="7303799" y="6470612"/>
                <a:chExt cx="1695137" cy="576138"/>
              </a:xfrm>
            </p:grpSpPr>
            <p:sp>
              <p:nvSpPr>
                <p:cNvPr id="61" name="Google Shape;61;g241d5689496_0_52"/>
                <p:cNvSpPr txBox="1"/>
                <p:nvPr/>
              </p:nvSpPr>
              <p:spPr>
                <a:xfrm>
                  <a:off x="7303799" y="6849350"/>
                  <a:ext cx="1647900" cy="19740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US" sz="1200" b="1" i="0" u="sng" strike="noStrike" cap="none">
                      <a:solidFill>
                        <a:srgbClr val="99CC99"/>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www.osiris4r.eu</a:t>
                  </a:r>
                  <a:endParaRPr sz="1200" b="0" i="0" u="none" strike="noStrike" cap="none">
                    <a:solidFill>
                      <a:srgbClr val="000000"/>
                    </a:solidFill>
                    <a:latin typeface="Verdana"/>
                    <a:ea typeface="Verdana"/>
                    <a:cs typeface="Verdana"/>
                    <a:sym typeface="Verdana"/>
                  </a:endParaRPr>
                </a:p>
              </p:txBody>
            </p:sp>
            <p:pic>
              <p:nvPicPr>
                <p:cNvPr id="62" name="Google Shape;62;g241d5689496_0_52"/>
                <p:cNvPicPr preferRelativeResize="0"/>
                <p:nvPr/>
              </p:nvPicPr>
              <p:blipFill rotWithShape="1">
                <a:blip r:embed="rId4">
                  <a:alphaModFix/>
                </a:blip>
                <a:srcRect/>
                <a:stretch/>
              </p:blipFill>
              <p:spPr>
                <a:xfrm>
                  <a:off x="8617937" y="6470612"/>
                  <a:ext cx="380999" cy="371474"/>
                </a:xfrm>
                <a:prstGeom prst="rect">
                  <a:avLst/>
                </a:prstGeom>
                <a:noFill/>
                <a:ln>
                  <a:noFill/>
                </a:ln>
              </p:spPr>
            </p:pic>
          </p:grpSp>
        </p:grpSp>
      </p:grpSp>
      <p:sp>
        <p:nvSpPr>
          <p:cNvPr id="63" name="Google Shape;63;g241d5689496_0_52"/>
          <p:cNvSpPr txBox="1">
            <a:spLocks noGrp="1"/>
          </p:cNvSpPr>
          <p:nvPr>
            <p:ph type="title"/>
          </p:nvPr>
        </p:nvSpPr>
        <p:spPr>
          <a:xfrm>
            <a:off x="365945" y="2354003"/>
            <a:ext cx="12272800" cy="384721"/>
          </a:xfrm>
          <a:prstGeom prst="rect">
            <a:avLst/>
          </a:prstGeom>
          <a:noFill/>
          <a:ln>
            <a:noFill/>
          </a:ln>
        </p:spPr>
        <p:txBody>
          <a:bodyPr spcFirstLastPara="1" wrap="square" lIns="0" tIns="0" rIns="0" bIns="0" anchor="t" anchorCtr="0">
            <a:spAutoFit/>
          </a:bodyPr>
          <a:lstStyle>
            <a:lvl1pPr lvl="0" algn="l" rtl="0">
              <a:lnSpc>
                <a:spcPct val="100000"/>
              </a:lnSpc>
              <a:spcBef>
                <a:spcPts val="0"/>
              </a:spcBef>
              <a:spcAft>
                <a:spcPts val="0"/>
              </a:spcAft>
              <a:buClr>
                <a:srgbClr val="336699"/>
              </a:buClr>
              <a:buSzPts val="1700"/>
              <a:buFont typeface="Montserrat"/>
              <a:buNone/>
              <a:defRPr sz="2500" b="1" i="0">
                <a:solidFill>
                  <a:srgbClr val="336699"/>
                </a:solidFill>
                <a:latin typeface="Montserrat"/>
                <a:ea typeface="Montserrat"/>
                <a:cs typeface="Montserrat"/>
                <a:sym typeface="Montserrat"/>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4" name="Google Shape;64;g241d5689496_0_52"/>
          <p:cNvSpPr txBox="1"/>
          <p:nvPr/>
        </p:nvSpPr>
        <p:spPr>
          <a:xfrm>
            <a:off x="537153" y="2932487"/>
            <a:ext cx="9103200" cy="307800"/>
          </a:xfrm>
          <a:prstGeom prst="rect">
            <a:avLst/>
          </a:prstGeom>
          <a:noFill/>
          <a:ln>
            <a:noFill/>
          </a:ln>
        </p:spPr>
        <p:txBody>
          <a:bodyPr spcFirstLastPara="1" wrap="square" lIns="0" tIns="0" rIns="0" bIns="0" anchor="t" anchorCtr="0">
            <a:spAutoFit/>
          </a:bodyPr>
          <a:lstStyle/>
          <a:p>
            <a:pPr marL="0" lvl="0" indent="0" algn="l" rtl="0">
              <a:spcBef>
                <a:spcPts val="0"/>
              </a:spcBef>
              <a:spcAft>
                <a:spcPts val="0"/>
              </a:spcAft>
              <a:buNone/>
            </a:pPr>
            <a:endParaRPr sz="2000">
              <a:solidFill>
                <a:srgbClr val="99CC99"/>
              </a:solidFill>
              <a:latin typeface="Montserrat"/>
              <a:ea typeface="Montserrat"/>
              <a:cs typeface="Montserrat"/>
              <a:sym typeface="Montserrat"/>
            </a:endParaRPr>
          </a:p>
        </p:txBody>
      </p:sp>
      <p:sp>
        <p:nvSpPr>
          <p:cNvPr id="65" name="Google Shape;65;g241d5689496_0_52"/>
          <p:cNvSpPr txBox="1">
            <a:spLocks noGrp="1"/>
          </p:cNvSpPr>
          <p:nvPr>
            <p:ph type="subTitle" idx="1"/>
          </p:nvPr>
        </p:nvSpPr>
        <p:spPr>
          <a:xfrm>
            <a:off x="1325367" y="3088200"/>
            <a:ext cx="7527600" cy="307777"/>
          </a:xfrm>
          <a:prstGeom prst="rect">
            <a:avLst/>
          </a:prstGeom>
        </p:spPr>
        <p:txBody>
          <a:bodyPr spcFirstLastPara="1" wrap="square" lIns="0" tIns="0" rIns="0" bIns="0" anchor="t" anchorCtr="0">
            <a:spAutoFit/>
          </a:bodyPr>
          <a:lstStyle>
            <a:lvl1pPr lvl="0" rtl="0">
              <a:spcBef>
                <a:spcPts val="0"/>
              </a:spcBef>
              <a:spcAft>
                <a:spcPts val="0"/>
              </a:spcAft>
              <a:buClr>
                <a:srgbClr val="336699"/>
              </a:buClr>
              <a:buSzPts val="1600"/>
              <a:buFont typeface="Montserrat"/>
              <a:buNone/>
              <a:defRPr sz="2000">
                <a:solidFill>
                  <a:srgbClr val="336699"/>
                </a:solidFill>
                <a:latin typeface="Montserrat"/>
                <a:ea typeface="Montserrat"/>
                <a:cs typeface="Montserrat"/>
                <a:sym typeface="Montserra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grpSp>
        <p:nvGrpSpPr>
          <p:cNvPr id="15" name="Google Shape;82;g241d5689496_0_0"/>
          <p:cNvGrpSpPr/>
          <p:nvPr userDrawn="1"/>
        </p:nvGrpSpPr>
        <p:grpSpPr>
          <a:xfrm>
            <a:off x="0" y="1917535"/>
            <a:ext cx="13004797" cy="2895599"/>
            <a:chOff x="0" y="1917534"/>
            <a:chExt cx="9753598" cy="2895599"/>
          </a:xfrm>
        </p:grpSpPr>
        <p:sp>
          <p:nvSpPr>
            <p:cNvPr id="16" name="Google Shape;83;g241d5689496_0_0"/>
            <p:cNvSpPr/>
            <p:nvPr/>
          </p:nvSpPr>
          <p:spPr>
            <a:xfrm>
              <a:off x="0" y="2280266"/>
              <a:ext cx="7912734" cy="1675129"/>
            </a:xfrm>
            <a:custGeom>
              <a:avLst/>
              <a:gdLst/>
              <a:ahLst/>
              <a:cxnLst/>
              <a:rect l="l" t="t" r="r" b="b"/>
              <a:pathLst>
                <a:path w="7912734" h="1675129" extrusionOk="0">
                  <a:moveTo>
                    <a:pt x="0" y="1674637"/>
                  </a:moveTo>
                  <a:lnTo>
                    <a:pt x="0" y="0"/>
                  </a:lnTo>
                  <a:lnTo>
                    <a:pt x="7912386" y="0"/>
                  </a:lnTo>
                  <a:lnTo>
                    <a:pt x="7912386" y="1674637"/>
                  </a:lnTo>
                  <a:lnTo>
                    <a:pt x="0" y="1674637"/>
                  </a:lnTo>
                  <a:close/>
                </a:path>
              </a:pathLst>
            </a:custGeom>
            <a:solidFill>
              <a:srgbClr val="99CC99">
                <a:alpha val="79220"/>
              </a:srgbClr>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7" name="Google Shape;84;g241d5689496_0_0"/>
            <p:cNvPicPr preferRelativeResize="0"/>
            <p:nvPr/>
          </p:nvPicPr>
          <p:blipFill rotWithShape="1">
            <a:blip r:embed="rId6">
              <a:alphaModFix/>
            </a:blip>
            <a:srcRect/>
            <a:stretch/>
          </p:blipFill>
          <p:spPr>
            <a:xfrm>
              <a:off x="7910978" y="1917534"/>
              <a:ext cx="1842620" cy="2895599"/>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preserve="1">
  <p:cSld name="1_Title Slide">
    <p:bg>
      <p:bgPr>
        <a:solidFill>
          <a:schemeClr val="lt1"/>
        </a:solidFill>
        <a:effectLst/>
      </p:bgPr>
    </p:bg>
    <p:spTree>
      <p:nvGrpSpPr>
        <p:cNvPr id="1" name="Shape 23"/>
        <p:cNvGrpSpPr/>
        <p:nvPr/>
      </p:nvGrpSpPr>
      <p:grpSpPr>
        <a:xfrm>
          <a:off x="0" y="0"/>
          <a:ext cx="0" cy="0"/>
          <a:chOff x="0" y="0"/>
          <a:chExt cx="0" cy="0"/>
        </a:xfrm>
      </p:grpSpPr>
      <p:sp>
        <p:nvSpPr>
          <p:cNvPr id="28" name="Google Shape;28;p5"/>
          <p:cNvSpPr txBox="1">
            <a:spLocks noGrp="1"/>
          </p:cNvSpPr>
          <p:nvPr>
            <p:ph type="ctrTitle"/>
          </p:nvPr>
        </p:nvSpPr>
        <p:spPr>
          <a:xfrm>
            <a:off x="646418" y="259009"/>
            <a:ext cx="11711964" cy="384721"/>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Clr>
                <a:srgbClr val="336699"/>
              </a:buClr>
              <a:buSzPts val="1700"/>
              <a:buFont typeface="Montserrat"/>
              <a:buNone/>
              <a:defRPr sz="2500" b="1" i="0">
                <a:solidFill>
                  <a:srgbClr val="336699"/>
                </a:solidFill>
                <a:latin typeface="Montserrat"/>
                <a:ea typeface="Montserrat"/>
                <a:cs typeface="Montserrat"/>
                <a:sym typeface="Montserra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subTitle" idx="1"/>
          </p:nvPr>
        </p:nvSpPr>
        <p:spPr>
          <a:xfrm>
            <a:off x="1386420" y="1996362"/>
            <a:ext cx="9103200" cy="307777"/>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Clr>
                <a:srgbClr val="336699"/>
              </a:buClr>
              <a:buSzPts val="1600"/>
              <a:buFont typeface="Montserrat"/>
              <a:buNone/>
              <a:defRPr sz="2000">
                <a:solidFill>
                  <a:srgbClr val="336699"/>
                </a:solidFill>
                <a:latin typeface="Montserrat"/>
                <a:ea typeface="Montserrat"/>
                <a:cs typeface="Montserrat"/>
                <a:sym typeface="Montserra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grpSp>
        <p:nvGrpSpPr>
          <p:cNvPr id="2" name="Google Shape;53;g241d5689496_0_52"/>
          <p:cNvGrpSpPr/>
          <p:nvPr userDrawn="1"/>
        </p:nvGrpSpPr>
        <p:grpSpPr>
          <a:xfrm>
            <a:off x="48268" y="5979477"/>
            <a:ext cx="12854937" cy="1412275"/>
            <a:chOff x="36200" y="5979476"/>
            <a:chExt cx="9641203" cy="1412275"/>
          </a:xfrm>
        </p:grpSpPr>
        <p:pic>
          <p:nvPicPr>
            <p:cNvPr id="18" name="Google Shape;54;g241d5689496_0_52"/>
            <p:cNvPicPr preferRelativeResize="0"/>
            <p:nvPr/>
          </p:nvPicPr>
          <p:blipFill rotWithShape="1">
            <a:blip r:embed="rId2">
              <a:alphaModFix/>
            </a:blip>
            <a:srcRect r="70561"/>
            <a:stretch/>
          </p:blipFill>
          <p:spPr>
            <a:xfrm>
              <a:off x="484816" y="6826587"/>
              <a:ext cx="520832" cy="371475"/>
            </a:xfrm>
            <a:prstGeom prst="rect">
              <a:avLst/>
            </a:prstGeom>
            <a:noFill/>
            <a:ln>
              <a:noFill/>
            </a:ln>
          </p:spPr>
        </p:pic>
        <p:sp>
          <p:nvSpPr>
            <p:cNvPr id="19" name="Google Shape;55;g241d5689496_0_52"/>
            <p:cNvSpPr txBox="1"/>
            <p:nvPr/>
          </p:nvSpPr>
          <p:spPr>
            <a:xfrm>
              <a:off x="956350" y="6633882"/>
              <a:ext cx="7298100" cy="757869"/>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750" dirty="0">
                  <a:solidFill>
                    <a:srgbClr val="222222"/>
                  </a:solidFill>
                  <a:highlight>
                    <a:srgbClr val="FFFFFF"/>
                  </a:highlight>
                  <a:latin typeface="Montserrat"/>
                  <a:ea typeface="Montserrat"/>
                  <a:cs typeface="Montserrat"/>
                  <a:sym typeface="Montserrat"/>
                </a:rPr>
                <a:t>Funded by the European Union. Views and opinions expressed are however those of the author(s) only and do not necessarily reflect those of the European Union or the European Research Executive Agency (ERA). Neither the European Union nor the ERA can be held responsible for them.</a:t>
              </a:r>
              <a:endParaRPr sz="750" dirty="0">
                <a:solidFill>
                  <a:srgbClr val="222222"/>
                </a:solidFill>
                <a:highlight>
                  <a:srgbClr val="FFFFFF"/>
                </a:highlight>
                <a:latin typeface="Montserrat"/>
                <a:ea typeface="Montserrat"/>
                <a:cs typeface="Montserrat"/>
                <a:sym typeface="Montserrat"/>
              </a:endParaRPr>
            </a:p>
          </p:txBody>
        </p:sp>
        <p:sp>
          <p:nvSpPr>
            <p:cNvPr id="20" name="Google Shape;56;g241d5689496_0_52"/>
            <p:cNvSpPr/>
            <p:nvPr/>
          </p:nvSpPr>
          <p:spPr>
            <a:xfrm>
              <a:off x="36200" y="6780116"/>
              <a:ext cx="9048750" cy="9525"/>
            </a:xfrm>
            <a:custGeom>
              <a:avLst/>
              <a:gdLst/>
              <a:ahLst/>
              <a:cxnLst/>
              <a:rect l="l" t="t" r="r" b="b"/>
              <a:pathLst>
                <a:path w="9048750" h="9525" extrusionOk="0">
                  <a:moveTo>
                    <a:pt x="0" y="0"/>
                  </a:moveTo>
                  <a:lnTo>
                    <a:pt x="9048746" y="9522"/>
                  </a:lnTo>
                </a:path>
              </a:pathLst>
            </a:custGeom>
            <a:noFill/>
            <a:ln w="38075" cap="flat" cmpd="sng">
              <a:solidFill>
                <a:srgbClr val="336699"/>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nvGrpSpPr>
            <p:cNvPr id="3" name="Google Shape;57;g241d5689496_0_52"/>
            <p:cNvGrpSpPr/>
            <p:nvPr/>
          </p:nvGrpSpPr>
          <p:grpSpPr>
            <a:xfrm>
              <a:off x="7339999" y="5979476"/>
              <a:ext cx="2337404" cy="1001269"/>
              <a:chOff x="7303799" y="6255726"/>
              <a:chExt cx="2337404" cy="1001269"/>
            </a:xfrm>
          </p:grpSpPr>
          <p:pic>
            <p:nvPicPr>
              <p:cNvPr id="22" name="Google Shape;58;g241d5689496_0_52"/>
              <p:cNvPicPr preferRelativeResize="0"/>
              <p:nvPr/>
            </p:nvPicPr>
            <p:blipFill rotWithShape="1">
              <a:blip r:embed="rId3">
                <a:alphaModFix/>
              </a:blip>
              <a:srcRect/>
              <a:stretch/>
            </p:blipFill>
            <p:spPr>
              <a:xfrm>
                <a:off x="9022079" y="6656921"/>
                <a:ext cx="619124" cy="600074"/>
              </a:xfrm>
              <a:prstGeom prst="rect">
                <a:avLst/>
              </a:prstGeom>
              <a:noFill/>
              <a:ln>
                <a:noFill/>
              </a:ln>
            </p:spPr>
          </p:pic>
          <p:pic>
            <p:nvPicPr>
              <p:cNvPr id="23" name="Google Shape;59;g241d5689496_0_52"/>
              <p:cNvPicPr preferRelativeResize="0"/>
              <p:nvPr/>
            </p:nvPicPr>
            <p:blipFill rotWithShape="1">
              <a:blip r:embed="rId4">
                <a:alphaModFix/>
              </a:blip>
              <a:srcRect/>
              <a:stretch/>
            </p:blipFill>
            <p:spPr>
              <a:xfrm>
                <a:off x="9149499" y="6255726"/>
                <a:ext cx="380999" cy="371474"/>
              </a:xfrm>
              <a:prstGeom prst="rect">
                <a:avLst/>
              </a:prstGeom>
              <a:noFill/>
              <a:ln>
                <a:noFill/>
              </a:ln>
            </p:spPr>
          </p:pic>
          <p:grpSp>
            <p:nvGrpSpPr>
              <p:cNvPr id="4" name="Google Shape;60;g241d5689496_0_52"/>
              <p:cNvGrpSpPr/>
              <p:nvPr/>
            </p:nvGrpSpPr>
            <p:grpSpPr>
              <a:xfrm>
                <a:off x="7303799" y="6470612"/>
                <a:ext cx="1695137" cy="576138"/>
                <a:chOff x="7303799" y="6470612"/>
                <a:chExt cx="1695137" cy="576138"/>
              </a:xfrm>
            </p:grpSpPr>
            <p:sp>
              <p:nvSpPr>
                <p:cNvPr id="37" name="Google Shape;61;g241d5689496_0_52"/>
                <p:cNvSpPr txBox="1"/>
                <p:nvPr/>
              </p:nvSpPr>
              <p:spPr>
                <a:xfrm>
                  <a:off x="7303799" y="6849350"/>
                  <a:ext cx="1647900" cy="19740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US" sz="1200" b="1" i="0" u="sng" strike="noStrike" cap="none">
                      <a:solidFill>
                        <a:srgbClr val="99CC99"/>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www.osiris4r.eu</a:t>
                  </a:r>
                  <a:endParaRPr sz="1200" b="0" i="0" u="none" strike="noStrike" cap="none">
                    <a:solidFill>
                      <a:srgbClr val="000000"/>
                    </a:solidFill>
                    <a:latin typeface="Verdana"/>
                    <a:ea typeface="Verdana"/>
                    <a:cs typeface="Verdana"/>
                    <a:sym typeface="Verdana"/>
                  </a:endParaRPr>
                </a:p>
              </p:txBody>
            </p:sp>
            <p:pic>
              <p:nvPicPr>
                <p:cNvPr id="38" name="Google Shape;62;g241d5689496_0_52"/>
                <p:cNvPicPr preferRelativeResize="0"/>
                <p:nvPr/>
              </p:nvPicPr>
              <p:blipFill rotWithShape="1">
                <a:blip r:embed="rId4">
                  <a:alphaModFix/>
                </a:blip>
                <a:srcRect/>
                <a:stretch/>
              </p:blipFill>
              <p:spPr>
                <a:xfrm>
                  <a:off x="8617937" y="6470612"/>
                  <a:ext cx="380999" cy="371474"/>
                </a:xfrm>
                <a:prstGeom prst="rect">
                  <a:avLst/>
                </a:prstGeom>
                <a:noFill/>
                <a:ln>
                  <a:noFill/>
                </a:ln>
              </p:spPr>
            </p:pic>
          </p:grpSp>
        </p:gr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365945" y="2354004"/>
            <a:ext cx="12272907" cy="33855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2200" b="0" i="0" u="none" strike="noStrike" cap="none">
                <a:solidFill>
                  <a:srgbClr val="99CC99"/>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650240" y="1682496"/>
            <a:ext cx="11704320"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p3"/>
          <p:cNvSpPr txBox="1">
            <a:spLocks noGrp="1"/>
          </p:cNvSpPr>
          <p:nvPr>
            <p:ph type="ftr" idx="11"/>
          </p:nvPr>
        </p:nvSpPr>
        <p:spPr>
          <a:xfrm>
            <a:off x="4421632" y="6803136"/>
            <a:ext cx="4161536" cy="276999"/>
          </a:xfrm>
          <a:prstGeom prst="rect">
            <a:avLst/>
          </a:prstGeom>
          <a:noFill/>
          <a:ln>
            <a:noFill/>
          </a:ln>
        </p:spPr>
        <p:txBody>
          <a:bodyPr spcFirstLastPara="1" wrap="square" lIns="0" tIns="0" rIns="0" bIns="0" anchor="t" anchorCtr="0">
            <a:sp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dt" idx="10"/>
          </p:nvPr>
        </p:nvSpPr>
        <p:spPr>
          <a:xfrm>
            <a:off x="650240" y="6803136"/>
            <a:ext cx="2991104" cy="276999"/>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sldNum" idx="12"/>
          </p:nvPr>
        </p:nvSpPr>
        <p:spPr>
          <a:xfrm>
            <a:off x="9363456" y="6803137"/>
            <a:ext cx="2991104" cy="276999"/>
          </a:xfrm>
          <a:prstGeom prst="rect">
            <a:avLst/>
          </a:prstGeom>
          <a:noFill/>
          <a:ln>
            <a:noFill/>
          </a:ln>
        </p:spPr>
        <p:txBody>
          <a:bodyPr spcFirstLastPara="1" wrap="square" lIns="0" tIns="0" rIns="0" bIns="0" anchor="t" anchorCtr="0">
            <a:spAutoFit/>
          </a:bodyPr>
          <a:lstStyle>
            <a:lvl1pPr marL="0" marR="0" lvl="0"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3CD18D-05DB-909E-B539-47B74F2D0302}"/>
              </a:ext>
            </a:extLst>
          </p:cNvPr>
          <p:cNvSpPr>
            <a:spLocks noGrp="1"/>
          </p:cNvSpPr>
          <p:nvPr>
            <p:ph type="title"/>
          </p:nvPr>
        </p:nvSpPr>
        <p:spPr>
          <a:xfrm>
            <a:off x="1766059" y="2456104"/>
            <a:ext cx="8175382" cy="1307821"/>
          </a:xfrm>
        </p:spPr>
        <p:txBody>
          <a:bodyPr/>
          <a:lstStyle/>
          <a:p>
            <a:pPr>
              <a:lnSpc>
                <a:spcPct val="150000"/>
              </a:lnSpc>
            </a:pPr>
            <a:r>
              <a:rPr lang="en-GB" sz="2800" dirty="0"/>
              <a:t>A core outcome set for the effectiveness of interventions to improve reproducibility</a:t>
            </a:r>
          </a:p>
        </p:txBody>
      </p:sp>
      <p:sp>
        <p:nvSpPr>
          <p:cNvPr id="3" name="Podnadpis 2">
            <a:extLst>
              <a:ext uri="{FF2B5EF4-FFF2-40B4-BE49-F238E27FC236}">
                <a16:creationId xmlns:a16="http://schemas.microsoft.com/office/drawing/2014/main" id="{00775418-3545-37AE-EB37-9CEE40D3F815}"/>
              </a:ext>
            </a:extLst>
          </p:cNvPr>
          <p:cNvSpPr>
            <a:spLocks noGrp="1"/>
          </p:cNvSpPr>
          <p:nvPr>
            <p:ph type="subTitle" idx="1"/>
          </p:nvPr>
        </p:nvSpPr>
        <p:spPr>
          <a:xfrm>
            <a:off x="2319000" y="4704058"/>
            <a:ext cx="6772112" cy="1477328"/>
          </a:xfrm>
        </p:spPr>
        <p:txBody>
          <a:bodyPr/>
          <a:lstStyle/>
          <a:p>
            <a:pPr>
              <a:lnSpc>
                <a:spcPct val="120000"/>
              </a:lnSpc>
            </a:pPr>
            <a:r>
              <a:rPr lang="en-GB" b="1" dirty="0"/>
              <a:t>Mariska Leeflang</a:t>
            </a:r>
          </a:p>
          <a:p>
            <a:pPr>
              <a:lnSpc>
                <a:spcPct val="120000"/>
              </a:lnSpc>
            </a:pPr>
            <a:r>
              <a:rPr lang="en-GB" dirty="0"/>
              <a:t>Amsterdam UMC, University of Amsterdam</a:t>
            </a:r>
          </a:p>
          <a:p>
            <a:pPr>
              <a:lnSpc>
                <a:spcPct val="120000"/>
              </a:lnSpc>
            </a:pPr>
            <a:r>
              <a:rPr lang="en-GB" dirty="0"/>
              <a:t>(on behalf of OSIRIS, TIER-2 and </a:t>
            </a:r>
            <a:r>
              <a:rPr lang="en-GB" dirty="0" err="1"/>
              <a:t>iRise</a:t>
            </a:r>
            <a:r>
              <a:rPr lang="en-GB" dirty="0"/>
              <a:t>)</a:t>
            </a:r>
          </a:p>
          <a:p>
            <a:pPr>
              <a:lnSpc>
                <a:spcPct val="120000"/>
              </a:lnSpc>
            </a:pPr>
            <a:endParaRPr lang="en-GB" dirty="0"/>
          </a:p>
        </p:txBody>
      </p:sp>
    </p:spTree>
    <p:extLst>
      <p:ext uri="{BB962C8B-B14F-4D97-AF65-F5344CB8AC3E}">
        <p14:creationId xmlns:p14="http://schemas.microsoft.com/office/powerpoint/2010/main" val="751979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57E24-36B5-11E3-E760-7D335778153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FEB0505-A83F-AFE4-BEB0-E507A0E36586}"/>
              </a:ext>
            </a:extLst>
          </p:cNvPr>
          <p:cNvSpPr>
            <a:spLocks noGrp="1"/>
          </p:cNvSpPr>
          <p:nvPr>
            <p:ph type="ctrTitle"/>
          </p:nvPr>
        </p:nvSpPr>
        <p:spPr>
          <a:xfrm>
            <a:off x="2263786" y="610740"/>
            <a:ext cx="8783973" cy="615553"/>
          </a:xfrm>
        </p:spPr>
        <p:txBody>
          <a:bodyPr/>
          <a:lstStyle/>
          <a:p>
            <a:r>
              <a:rPr lang="en-GB" sz="4000" dirty="0"/>
              <a:t>Background: core outcome sets</a:t>
            </a:r>
            <a:endParaRPr lang="cs-CZ" sz="4000" dirty="0"/>
          </a:p>
        </p:txBody>
      </p:sp>
      <p:sp>
        <p:nvSpPr>
          <p:cNvPr id="3" name="Podnadpis 2">
            <a:extLst>
              <a:ext uri="{FF2B5EF4-FFF2-40B4-BE49-F238E27FC236}">
                <a16:creationId xmlns:a16="http://schemas.microsoft.com/office/drawing/2014/main" id="{6E0AA960-C195-57F4-39F6-C8B7EBB2F1E1}"/>
              </a:ext>
            </a:extLst>
          </p:cNvPr>
          <p:cNvSpPr>
            <a:spLocks noGrp="1"/>
          </p:cNvSpPr>
          <p:nvPr>
            <p:ph type="subTitle" idx="1"/>
          </p:nvPr>
        </p:nvSpPr>
        <p:spPr>
          <a:xfrm>
            <a:off x="1360968" y="1961345"/>
            <a:ext cx="10792047" cy="4210383"/>
          </a:xfrm>
        </p:spPr>
        <p:txBody>
          <a:bodyPr/>
          <a:lstStyle/>
          <a:p>
            <a:pPr>
              <a:lnSpc>
                <a:spcPct val="120000"/>
              </a:lnSpc>
            </a:pPr>
            <a:r>
              <a:rPr lang="nl-NL" sz="2400" b="1" dirty="0">
                <a:solidFill>
                  <a:schemeClr val="bg2">
                    <a:lumMod val="75000"/>
                  </a:schemeClr>
                </a:solidFill>
              </a:rPr>
              <a:t>In </a:t>
            </a:r>
            <a:r>
              <a:rPr lang="nl-NL" sz="2400" b="1" dirty="0" err="1">
                <a:solidFill>
                  <a:schemeClr val="bg2">
                    <a:lumMod val="75000"/>
                  </a:schemeClr>
                </a:solidFill>
              </a:rPr>
              <a:t>medical</a:t>
            </a:r>
            <a:r>
              <a:rPr lang="nl-NL" sz="2400" b="1" dirty="0">
                <a:solidFill>
                  <a:schemeClr val="bg2">
                    <a:lumMod val="75000"/>
                  </a:schemeClr>
                </a:solidFill>
              </a:rPr>
              <a:t> research: </a:t>
            </a:r>
            <a:r>
              <a:rPr lang="nl-NL" sz="2400" dirty="0">
                <a:solidFill>
                  <a:schemeClr val="bg2">
                    <a:lumMod val="75000"/>
                  </a:schemeClr>
                </a:solidFill>
              </a:rPr>
              <a:t>multiple </a:t>
            </a:r>
            <a:r>
              <a:rPr lang="nl-NL" sz="2400" dirty="0" err="1">
                <a:solidFill>
                  <a:schemeClr val="bg2">
                    <a:lumMod val="75000"/>
                  </a:schemeClr>
                </a:solidFill>
              </a:rPr>
              <a:t>randomized</a:t>
            </a:r>
            <a:r>
              <a:rPr lang="nl-NL" sz="2400" dirty="0">
                <a:solidFill>
                  <a:schemeClr val="bg2">
                    <a:lumMod val="75000"/>
                  </a:schemeClr>
                </a:solidFill>
              </a:rPr>
              <a:t> </a:t>
            </a:r>
            <a:r>
              <a:rPr lang="nl-NL" sz="2400" dirty="0" err="1">
                <a:solidFill>
                  <a:schemeClr val="bg2">
                    <a:lumMod val="75000"/>
                  </a:schemeClr>
                </a:solidFill>
              </a:rPr>
              <a:t>controlled</a:t>
            </a:r>
            <a:r>
              <a:rPr lang="nl-NL" sz="2400" dirty="0">
                <a:solidFill>
                  <a:schemeClr val="bg2">
                    <a:lumMod val="75000"/>
                  </a:schemeClr>
                </a:solidFill>
              </a:rPr>
              <a:t> trials </a:t>
            </a:r>
            <a:r>
              <a:rPr lang="nl-NL" sz="2400" dirty="0" err="1">
                <a:solidFill>
                  <a:schemeClr val="bg2">
                    <a:lumMod val="75000"/>
                  </a:schemeClr>
                </a:solidFill>
              </a:rPr>
              <a:t>assessed</a:t>
            </a:r>
            <a:r>
              <a:rPr lang="nl-NL" sz="2400" dirty="0">
                <a:solidFill>
                  <a:schemeClr val="bg2">
                    <a:lumMod val="75000"/>
                  </a:schemeClr>
                </a:solidFill>
              </a:rPr>
              <a:t> </a:t>
            </a:r>
            <a:r>
              <a:rPr lang="nl-NL" sz="2400" dirty="0" err="1">
                <a:solidFill>
                  <a:schemeClr val="bg2">
                    <a:lumMod val="75000"/>
                  </a:schemeClr>
                </a:solidFill>
              </a:rPr>
              <a:t>effects</a:t>
            </a:r>
            <a:r>
              <a:rPr lang="nl-NL" sz="2400" dirty="0">
                <a:solidFill>
                  <a:schemeClr val="bg2">
                    <a:lumMod val="75000"/>
                  </a:schemeClr>
                </a:solidFill>
              </a:rPr>
              <a:t> of a treatment </a:t>
            </a:r>
            <a:r>
              <a:rPr lang="nl-NL" sz="2400" dirty="0" err="1">
                <a:solidFill>
                  <a:schemeClr val="bg2">
                    <a:lumMod val="75000"/>
                  </a:schemeClr>
                </a:solidFill>
              </a:rPr>
              <a:t>for</a:t>
            </a:r>
            <a:r>
              <a:rPr lang="nl-NL" sz="2400" dirty="0">
                <a:solidFill>
                  <a:schemeClr val="bg2">
                    <a:lumMod val="75000"/>
                  </a:schemeClr>
                </a:solidFill>
              </a:rPr>
              <a:t> </a:t>
            </a:r>
            <a:r>
              <a:rPr lang="nl-NL" sz="2400" dirty="0" err="1">
                <a:solidFill>
                  <a:schemeClr val="bg2">
                    <a:lumMod val="75000"/>
                  </a:schemeClr>
                </a:solidFill>
              </a:rPr>
              <a:t>many</a:t>
            </a:r>
            <a:r>
              <a:rPr lang="nl-NL" sz="2400" dirty="0">
                <a:solidFill>
                  <a:schemeClr val="bg2">
                    <a:lumMod val="75000"/>
                  </a:schemeClr>
                </a:solidFill>
              </a:rPr>
              <a:t> different sets of </a:t>
            </a:r>
            <a:r>
              <a:rPr lang="nl-NL" sz="2400" dirty="0" err="1">
                <a:solidFill>
                  <a:schemeClr val="bg2">
                    <a:lumMod val="75000"/>
                  </a:schemeClr>
                </a:solidFill>
              </a:rPr>
              <a:t>outcomes</a:t>
            </a:r>
            <a:r>
              <a:rPr lang="nl-NL" sz="2400" dirty="0">
                <a:solidFill>
                  <a:schemeClr val="bg2">
                    <a:lumMod val="75000"/>
                  </a:schemeClr>
                </a:solidFill>
              </a:rPr>
              <a:t>. </a:t>
            </a:r>
          </a:p>
          <a:p>
            <a:pPr>
              <a:lnSpc>
                <a:spcPct val="120000"/>
              </a:lnSpc>
            </a:pPr>
            <a:r>
              <a:rPr lang="nl-NL" sz="1800" i="1" dirty="0">
                <a:solidFill>
                  <a:schemeClr val="bg2">
                    <a:lumMod val="75000"/>
                  </a:schemeClr>
                </a:solidFill>
              </a:rPr>
              <a:t>E.g. </a:t>
            </a:r>
            <a:r>
              <a:rPr lang="nl-NL" sz="1800" i="1" dirty="0" err="1">
                <a:solidFill>
                  <a:schemeClr val="bg2">
                    <a:lumMod val="75000"/>
                  </a:schemeClr>
                </a:solidFill>
              </a:rPr>
              <a:t>blood</a:t>
            </a:r>
            <a:r>
              <a:rPr lang="nl-NL" sz="1800" i="1" dirty="0">
                <a:solidFill>
                  <a:schemeClr val="bg2">
                    <a:lumMod val="75000"/>
                  </a:schemeClr>
                </a:solidFill>
              </a:rPr>
              <a:t> </a:t>
            </a:r>
            <a:r>
              <a:rPr lang="nl-NL" sz="1800" i="1" dirty="0" err="1">
                <a:solidFill>
                  <a:schemeClr val="bg2">
                    <a:lumMod val="75000"/>
                  </a:schemeClr>
                </a:solidFill>
              </a:rPr>
              <a:t>pressure</a:t>
            </a:r>
            <a:r>
              <a:rPr lang="nl-NL" sz="1800" i="1" dirty="0">
                <a:solidFill>
                  <a:schemeClr val="bg2">
                    <a:lumMod val="75000"/>
                  </a:schemeClr>
                </a:solidFill>
              </a:rPr>
              <a:t>, </a:t>
            </a:r>
            <a:r>
              <a:rPr lang="nl-NL" sz="1800" i="1" dirty="0" err="1">
                <a:solidFill>
                  <a:schemeClr val="bg2">
                    <a:lumMod val="75000"/>
                  </a:schemeClr>
                </a:solidFill>
              </a:rPr>
              <a:t>cholestorol</a:t>
            </a:r>
            <a:r>
              <a:rPr lang="nl-NL" sz="1800" i="1" dirty="0">
                <a:solidFill>
                  <a:schemeClr val="bg2">
                    <a:lumMod val="75000"/>
                  </a:schemeClr>
                </a:solidFill>
              </a:rPr>
              <a:t> levels, arterial </a:t>
            </a:r>
            <a:r>
              <a:rPr lang="nl-NL" sz="1800" i="1" dirty="0" err="1">
                <a:solidFill>
                  <a:schemeClr val="bg2">
                    <a:lumMod val="75000"/>
                  </a:schemeClr>
                </a:solidFill>
              </a:rPr>
              <a:t>wall</a:t>
            </a:r>
            <a:r>
              <a:rPr lang="nl-NL" sz="1800" i="1" dirty="0">
                <a:solidFill>
                  <a:schemeClr val="bg2">
                    <a:lumMod val="75000"/>
                  </a:schemeClr>
                </a:solidFill>
              </a:rPr>
              <a:t> diameter, </a:t>
            </a:r>
            <a:r>
              <a:rPr lang="nl-NL" sz="1800" i="1" dirty="0" err="1">
                <a:solidFill>
                  <a:schemeClr val="bg2">
                    <a:lumMod val="75000"/>
                  </a:schemeClr>
                </a:solidFill>
              </a:rPr>
              <a:t>cardiovascular</a:t>
            </a:r>
            <a:r>
              <a:rPr lang="nl-NL" sz="1800" i="1" dirty="0">
                <a:solidFill>
                  <a:schemeClr val="bg2">
                    <a:lumMod val="75000"/>
                  </a:schemeClr>
                </a:solidFill>
              </a:rPr>
              <a:t> events (</a:t>
            </a:r>
            <a:r>
              <a:rPr lang="nl-NL" sz="1800" i="1" dirty="0" err="1">
                <a:solidFill>
                  <a:schemeClr val="bg2">
                    <a:lumMod val="75000"/>
                  </a:schemeClr>
                </a:solidFill>
              </a:rPr>
              <a:t>which</a:t>
            </a:r>
            <a:r>
              <a:rPr lang="nl-NL" sz="1800" i="1" dirty="0">
                <a:solidFill>
                  <a:schemeClr val="bg2">
                    <a:lumMod val="75000"/>
                  </a:schemeClr>
                </a:solidFill>
              </a:rPr>
              <a:t> </a:t>
            </a:r>
            <a:r>
              <a:rPr lang="nl-NL" sz="1800" i="1" dirty="0" err="1">
                <a:solidFill>
                  <a:schemeClr val="bg2">
                    <a:lumMod val="75000"/>
                  </a:schemeClr>
                </a:solidFill>
              </a:rPr>
              <a:t>ones</a:t>
            </a:r>
            <a:r>
              <a:rPr lang="nl-NL" sz="1800" i="1" dirty="0">
                <a:solidFill>
                  <a:schemeClr val="bg2">
                    <a:lumMod val="75000"/>
                  </a:schemeClr>
                </a:solidFill>
              </a:rPr>
              <a:t>?), </a:t>
            </a:r>
            <a:r>
              <a:rPr lang="nl-NL" sz="1800" i="1" dirty="0" err="1">
                <a:solidFill>
                  <a:schemeClr val="bg2">
                    <a:lumMod val="75000"/>
                  </a:schemeClr>
                </a:solidFill>
              </a:rPr>
              <a:t>mortality</a:t>
            </a:r>
            <a:r>
              <a:rPr lang="nl-NL" sz="1800" i="1" dirty="0">
                <a:solidFill>
                  <a:schemeClr val="bg2">
                    <a:lumMod val="75000"/>
                  </a:schemeClr>
                </a:solidFill>
              </a:rPr>
              <a:t>, </a:t>
            </a:r>
            <a:r>
              <a:rPr lang="nl-NL" sz="1800" i="1" dirty="0" err="1">
                <a:solidFill>
                  <a:schemeClr val="bg2">
                    <a:lumMod val="75000"/>
                  </a:schemeClr>
                </a:solidFill>
              </a:rPr>
              <a:t>quality</a:t>
            </a:r>
            <a:r>
              <a:rPr lang="nl-NL" sz="1800" i="1" dirty="0">
                <a:solidFill>
                  <a:schemeClr val="bg2">
                    <a:lumMod val="75000"/>
                  </a:schemeClr>
                </a:solidFill>
              </a:rPr>
              <a:t> of life</a:t>
            </a:r>
          </a:p>
          <a:p>
            <a:pPr>
              <a:lnSpc>
                <a:spcPct val="120000"/>
              </a:lnSpc>
            </a:pPr>
            <a:endParaRPr lang="nl-NL" sz="2400" dirty="0">
              <a:solidFill>
                <a:schemeClr val="bg2">
                  <a:lumMod val="75000"/>
                </a:schemeClr>
              </a:solidFill>
            </a:endParaRPr>
          </a:p>
          <a:p>
            <a:pPr>
              <a:lnSpc>
                <a:spcPct val="120000"/>
              </a:lnSpc>
            </a:pPr>
            <a:endParaRPr lang="nl-NL" sz="2400" dirty="0">
              <a:solidFill>
                <a:schemeClr val="bg2">
                  <a:lumMod val="75000"/>
                </a:schemeClr>
              </a:solidFill>
            </a:endParaRPr>
          </a:p>
          <a:p>
            <a:pPr>
              <a:lnSpc>
                <a:spcPct val="120000"/>
              </a:lnSpc>
            </a:pPr>
            <a:endParaRPr lang="nl-NL" sz="2400" dirty="0">
              <a:solidFill>
                <a:schemeClr val="bg2">
                  <a:lumMod val="75000"/>
                </a:schemeClr>
              </a:solidFill>
            </a:endParaRPr>
          </a:p>
          <a:p>
            <a:pPr>
              <a:lnSpc>
                <a:spcPct val="120000"/>
              </a:lnSpc>
            </a:pPr>
            <a:endParaRPr lang="nl-NL" sz="2400" dirty="0">
              <a:solidFill>
                <a:schemeClr val="bg2">
                  <a:lumMod val="75000"/>
                </a:schemeClr>
              </a:solidFill>
            </a:endParaRPr>
          </a:p>
          <a:p>
            <a:pPr>
              <a:lnSpc>
                <a:spcPct val="120000"/>
              </a:lnSpc>
            </a:pPr>
            <a:r>
              <a:rPr lang="nl-NL" sz="2400" b="1" dirty="0" err="1">
                <a:solidFill>
                  <a:schemeClr val="bg2">
                    <a:lumMod val="75000"/>
                  </a:schemeClr>
                </a:solidFill>
              </a:rPr>
              <a:t>Core</a:t>
            </a:r>
            <a:r>
              <a:rPr lang="nl-NL" sz="2400" b="1" dirty="0">
                <a:solidFill>
                  <a:schemeClr val="bg2">
                    <a:lumMod val="75000"/>
                  </a:schemeClr>
                </a:solidFill>
              </a:rPr>
              <a:t> </a:t>
            </a:r>
            <a:r>
              <a:rPr lang="nl-NL" sz="2400" b="1" dirty="0" err="1">
                <a:solidFill>
                  <a:schemeClr val="bg2">
                    <a:lumMod val="75000"/>
                  </a:schemeClr>
                </a:solidFill>
              </a:rPr>
              <a:t>outcome</a:t>
            </a:r>
            <a:r>
              <a:rPr lang="nl-NL" sz="2400" b="1" dirty="0">
                <a:solidFill>
                  <a:schemeClr val="bg2">
                    <a:lumMod val="75000"/>
                  </a:schemeClr>
                </a:solidFill>
              </a:rPr>
              <a:t> set </a:t>
            </a:r>
            <a:r>
              <a:rPr lang="nl-NL" sz="2400" dirty="0">
                <a:solidFill>
                  <a:schemeClr val="bg2">
                    <a:lumMod val="75000"/>
                  </a:schemeClr>
                </a:solidFill>
              </a:rPr>
              <a:t>is </a:t>
            </a:r>
            <a:r>
              <a:rPr lang="en-GB" sz="2400" dirty="0">
                <a:solidFill>
                  <a:schemeClr val="bg2">
                    <a:lumMod val="75000"/>
                  </a:schemeClr>
                </a:solidFill>
              </a:rPr>
              <a:t>a minimum set of outcomes to be measured and reported in all clinical trials within a specific health area</a:t>
            </a:r>
          </a:p>
        </p:txBody>
      </p:sp>
      <p:pic>
        <p:nvPicPr>
          <p:cNvPr id="5" name="Picture 4">
            <a:extLst>
              <a:ext uri="{FF2B5EF4-FFF2-40B4-BE49-F238E27FC236}">
                <a16:creationId xmlns:a16="http://schemas.microsoft.com/office/drawing/2014/main" id="{C8FD3125-7306-7F13-26A5-98623026B519}"/>
              </a:ext>
            </a:extLst>
          </p:cNvPr>
          <p:cNvPicPr>
            <a:picLocks noChangeAspect="1"/>
          </p:cNvPicPr>
          <p:nvPr/>
        </p:nvPicPr>
        <p:blipFill>
          <a:blip r:embed="rId2"/>
          <a:stretch>
            <a:fillRect/>
          </a:stretch>
        </p:blipFill>
        <p:spPr>
          <a:xfrm>
            <a:off x="6021586" y="3511124"/>
            <a:ext cx="3845427" cy="1469039"/>
          </a:xfrm>
          <a:prstGeom prst="rect">
            <a:avLst/>
          </a:prstGeom>
        </p:spPr>
      </p:pic>
    </p:spTree>
    <p:extLst>
      <p:ext uri="{BB962C8B-B14F-4D97-AF65-F5344CB8AC3E}">
        <p14:creationId xmlns:p14="http://schemas.microsoft.com/office/powerpoint/2010/main" val="1661705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C5A57-A17B-B11E-A9D7-894113F576E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3D9C49C-331E-F479-9B63-6EBFDFFB207A}"/>
              </a:ext>
            </a:extLst>
          </p:cNvPr>
          <p:cNvSpPr>
            <a:spLocks noGrp="1"/>
          </p:cNvSpPr>
          <p:nvPr>
            <p:ph type="ctrTitle"/>
          </p:nvPr>
        </p:nvSpPr>
        <p:spPr>
          <a:xfrm>
            <a:off x="1446029" y="1290384"/>
            <a:ext cx="10898372" cy="553998"/>
          </a:xfrm>
        </p:spPr>
        <p:txBody>
          <a:bodyPr/>
          <a:lstStyle/>
          <a:p>
            <a:r>
              <a:rPr lang="en-GB" sz="3600" dirty="0"/>
              <a:t>Core outcome set to assess reproducibility</a:t>
            </a:r>
            <a:endParaRPr lang="cs-CZ" sz="3600" dirty="0"/>
          </a:p>
        </p:txBody>
      </p:sp>
      <p:sp>
        <p:nvSpPr>
          <p:cNvPr id="3" name="Podnadpis 2">
            <a:extLst>
              <a:ext uri="{FF2B5EF4-FFF2-40B4-BE49-F238E27FC236}">
                <a16:creationId xmlns:a16="http://schemas.microsoft.com/office/drawing/2014/main" id="{89AB8826-67C8-8750-482A-BDD5DA863C42}"/>
              </a:ext>
            </a:extLst>
          </p:cNvPr>
          <p:cNvSpPr>
            <a:spLocks noGrp="1"/>
          </p:cNvSpPr>
          <p:nvPr>
            <p:ph type="subTitle" idx="1"/>
          </p:nvPr>
        </p:nvSpPr>
        <p:spPr>
          <a:xfrm>
            <a:off x="1265275" y="2345635"/>
            <a:ext cx="11079126" cy="4280024"/>
          </a:xfrm>
        </p:spPr>
        <p:txBody>
          <a:bodyPr/>
          <a:lstStyle/>
          <a:p>
            <a:pPr>
              <a:lnSpc>
                <a:spcPct val="120000"/>
              </a:lnSpc>
            </a:pPr>
            <a:r>
              <a:rPr lang="en-GB" sz="2400" dirty="0">
                <a:solidFill>
                  <a:schemeClr val="bg2">
                    <a:lumMod val="75000"/>
                  </a:schemeClr>
                </a:solidFill>
              </a:rPr>
              <a:t>Reproducibility = </a:t>
            </a:r>
          </a:p>
          <a:p>
            <a:pPr>
              <a:lnSpc>
                <a:spcPct val="120000"/>
              </a:lnSpc>
            </a:pPr>
            <a:r>
              <a:rPr lang="en-GB" sz="2400" dirty="0">
                <a:solidFill>
                  <a:schemeClr val="bg2">
                    <a:lumMod val="75000"/>
                  </a:schemeClr>
                </a:solidFill>
              </a:rPr>
              <a:t>	* Complete reporting so that we think the study can be reproduced?</a:t>
            </a:r>
          </a:p>
          <a:p>
            <a:pPr>
              <a:lnSpc>
                <a:spcPct val="120000"/>
              </a:lnSpc>
            </a:pPr>
            <a:r>
              <a:rPr lang="en-GB" sz="2400" dirty="0">
                <a:solidFill>
                  <a:schemeClr val="bg2">
                    <a:lumMod val="75000"/>
                  </a:schemeClr>
                </a:solidFill>
              </a:rPr>
              <a:t>	* Exact reproduction of the (computational part of the) study?</a:t>
            </a:r>
          </a:p>
          <a:p>
            <a:pPr>
              <a:lnSpc>
                <a:spcPct val="120000"/>
              </a:lnSpc>
            </a:pPr>
            <a:r>
              <a:rPr lang="en-GB" sz="2400" dirty="0">
                <a:solidFill>
                  <a:schemeClr val="bg2">
                    <a:lumMod val="75000"/>
                  </a:schemeClr>
                </a:solidFill>
              </a:rPr>
              <a:t>	* Replication / reproduction of the methods?</a:t>
            </a:r>
          </a:p>
          <a:p>
            <a:pPr>
              <a:lnSpc>
                <a:spcPct val="120000"/>
              </a:lnSpc>
            </a:pPr>
            <a:r>
              <a:rPr lang="en-GB" sz="2400" dirty="0">
                <a:solidFill>
                  <a:schemeClr val="bg2">
                    <a:lumMod val="75000"/>
                  </a:schemeClr>
                </a:solidFill>
              </a:rPr>
              <a:t>	* Replication of the study results?</a:t>
            </a:r>
          </a:p>
          <a:p>
            <a:pPr>
              <a:lnSpc>
                <a:spcPct val="120000"/>
              </a:lnSpc>
            </a:pPr>
            <a:r>
              <a:rPr lang="en-GB" sz="2400" dirty="0">
                <a:solidFill>
                  <a:schemeClr val="bg2">
                    <a:lumMod val="75000"/>
                  </a:schemeClr>
                </a:solidFill>
              </a:rPr>
              <a:t>	* Replication of the conclusion?</a:t>
            </a:r>
          </a:p>
          <a:p>
            <a:pPr>
              <a:lnSpc>
                <a:spcPct val="120000"/>
              </a:lnSpc>
            </a:pPr>
            <a:r>
              <a:rPr lang="en-GB" sz="2400" dirty="0">
                <a:solidFill>
                  <a:schemeClr val="bg2">
                    <a:lumMod val="75000"/>
                  </a:schemeClr>
                </a:solidFill>
              </a:rPr>
              <a:t>	* Data sharing?</a:t>
            </a:r>
          </a:p>
          <a:p>
            <a:pPr>
              <a:lnSpc>
                <a:spcPct val="120000"/>
              </a:lnSpc>
            </a:pPr>
            <a:endParaRPr lang="en-GB" sz="2400" dirty="0">
              <a:solidFill>
                <a:schemeClr val="bg2">
                  <a:lumMod val="75000"/>
                </a:schemeClr>
              </a:solidFill>
            </a:endParaRPr>
          </a:p>
          <a:p>
            <a:pPr>
              <a:lnSpc>
                <a:spcPct val="120000"/>
              </a:lnSpc>
            </a:pPr>
            <a:r>
              <a:rPr lang="en-GB" sz="2400" dirty="0">
                <a:solidFill>
                  <a:schemeClr val="bg2">
                    <a:lumMod val="75000"/>
                  </a:schemeClr>
                </a:solidFill>
              </a:rPr>
              <a:t>Terminology and relevance between fields/disciplines differ </a:t>
            </a:r>
            <a:endParaRPr lang="nl-NL" sz="2400" dirty="0">
              <a:solidFill>
                <a:schemeClr val="bg2">
                  <a:lumMod val="75000"/>
                </a:schemeClr>
              </a:solidFill>
            </a:endParaRPr>
          </a:p>
        </p:txBody>
      </p:sp>
    </p:spTree>
    <p:extLst>
      <p:ext uri="{BB962C8B-B14F-4D97-AF65-F5344CB8AC3E}">
        <p14:creationId xmlns:p14="http://schemas.microsoft.com/office/powerpoint/2010/main" val="2947029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B4EED-127E-BCC4-BE3B-17AF22F805F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CFD8C50-873F-935A-0E00-7BAB79C52247}"/>
              </a:ext>
            </a:extLst>
          </p:cNvPr>
          <p:cNvSpPr>
            <a:spLocks noGrp="1"/>
          </p:cNvSpPr>
          <p:nvPr>
            <p:ph type="ctrTitle"/>
          </p:nvPr>
        </p:nvSpPr>
        <p:spPr>
          <a:xfrm>
            <a:off x="1075019" y="804631"/>
            <a:ext cx="10595492" cy="1107996"/>
          </a:xfrm>
        </p:spPr>
        <p:txBody>
          <a:bodyPr/>
          <a:lstStyle/>
          <a:p>
            <a:r>
              <a:rPr lang="en-GB" sz="3600" dirty="0"/>
              <a:t>Today’s exercise (in groups of 4-5 persons)</a:t>
            </a:r>
            <a:endParaRPr lang="cs-CZ" sz="3600" dirty="0"/>
          </a:p>
        </p:txBody>
      </p:sp>
      <p:sp>
        <p:nvSpPr>
          <p:cNvPr id="3" name="Podnadpis 2">
            <a:extLst>
              <a:ext uri="{FF2B5EF4-FFF2-40B4-BE49-F238E27FC236}">
                <a16:creationId xmlns:a16="http://schemas.microsoft.com/office/drawing/2014/main" id="{7D2BCBE7-7A60-CECA-B37C-2714356B2C9F}"/>
              </a:ext>
            </a:extLst>
          </p:cNvPr>
          <p:cNvSpPr>
            <a:spLocks noGrp="1"/>
          </p:cNvSpPr>
          <p:nvPr>
            <p:ph type="subTitle" idx="1"/>
          </p:nvPr>
        </p:nvSpPr>
        <p:spPr>
          <a:xfrm>
            <a:off x="1158949" y="2099194"/>
            <a:ext cx="11281145" cy="3200876"/>
          </a:xfrm>
        </p:spPr>
        <p:txBody>
          <a:bodyPr/>
          <a:lstStyle/>
          <a:p>
            <a:r>
              <a:rPr lang="en-GB" sz="2400" dirty="0">
                <a:solidFill>
                  <a:schemeClr val="bg2">
                    <a:lumMod val="75000"/>
                  </a:schemeClr>
                </a:solidFill>
              </a:rPr>
              <a:t>You have received </a:t>
            </a:r>
            <a:r>
              <a:rPr lang="en-GB" sz="2400" b="1" dirty="0">
                <a:solidFill>
                  <a:schemeClr val="bg2">
                    <a:lumMod val="75000"/>
                  </a:schemeClr>
                </a:solidFill>
              </a:rPr>
              <a:t>1M euros </a:t>
            </a:r>
            <a:r>
              <a:rPr lang="en-GB" sz="2400" dirty="0">
                <a:solidFill>
                  <a:schemeClr val="bg2">
                    <a:lumMod val="75000"/>
                  </a:schemeClr>
                </a:solidFill>
              </a:rPr>
              <a:t>to investigate whether </a:t>
            </a:r>
            <a:r>
              <a:rPr lang="en-GB" sz="2400" b="1" dirty="0">
                <a:solidFill>
                  <a:schemeClr val="bg2">
                    <a:lumMod val="75000"/>
                  </a:schemeClr>
                </a:solidFill>
              </a:rPr>
              <a:t>your institution’s new policy improves the reproducibility </a:t>
            </a:r>
            <a:r>
              <a:rPr lang="en-GB" sz="2400" dirty="0">
                <a:solidFill>
                  <a:schemeClr val="bg2">
                    <a:lumMod val="75000"/>
                  </a:schemeClr>
                </a:solidFill>
              </a:rPr>
              <a:t>of research.</a:t>
            </a:r>
            <a:r>
              <a:rPr lang="en-GB" sz="2400" b="1" dirty="0">
                <a:solidFill>
                  <a:schemeClr val="bg2">
                    <a:lumMod val="75000"/>
                  </a:schemeClr>
                </a:solidFill>
              </a:rPr>
              <a:t> </a:t>
            </a:r>
          </a:p>
          <a:p>
            <a:endParaRPr lang="en-GB" sz="2400" b="1" dirty="0">
              <a:solidFill>
                <a:schemeClr val="bg2">
                  <a:lumMod val="75000"/>
                </a:schemeClr>
              </a:solidFill>
            </a:endParaRPr>
          </a:p>
          <a:p>
            <a:pPr marL="685800" indent="-457200">
              <a:buAutoNum type="arabicPeriod"/>
            </a:pPr>
            <a:r>
              <a:rPr lang="en-GB" sz="2400" b="1" dirty="0">
                <a:solidFill>
                  <a:schemeClr val="bg2">
                    <a:lumMod val="75000"/>
                  </a:schemeClr>
                </a:solidFill>
              </a:rPr>
              <a:t>Design your ideal RCT:</a:t>
            </a:r>
          </a:p>
          <a:p>
            <a:pPr marL="1143000" lvl="1" indent="-457200">
              <a:buFont typeface="+mj-lt"/>
              <a:buAutoNum type="alphaLcPeriod"/>
            </a:pPr>
            <a:r>
              <a:rPr lang="en-GB" sz="2200" dirty="0">
                <a:solidFill>
                  <a:schemeClr val="bg2">
                    <a:lumMod val="75000"/>
                  </a:schemeClr>
                </a:solidFill>
              </a:rPr>
              <a:t>Who is your target group, where will you sample your </a:t>
            </a:r>
            <a:r>
              <a:rPr lang="en-GB" sz="2200" b="1" dirty="0">
                <a:solidFill>
                  <a:schemeClr val="bg2">
                    <a:lumMod val="75000"/>
                  </a:schemeClr>
                </a:solidFill>
              </a:rPr>
              <a:t>participants</a:t>
            </a:r>
            <a:r>
              <a:rPr lang="en-GB" sz="2200" dirty="0">
                <a:solidFill>
                  <a:schemeClr val="bg2">
                    <a:lumMod val="75000"/>
                  </a:schemeClr>
                </a:solidFill>
              </a:rPr>
              <a:t>?</a:t>
            </a:r>
          </a:p>
          <a:p>
            <a:pPr marL="1143000" lvl="1" indent="-457200">
              <a:buFont typeface="+mj-lt"/>
              <a:buAutoNum type="alphaLcPeriod"/>
            </a:pPr>
            <a:r>
              <a:rPr lang="en-GB" sz="2200" dirty="0">
                <a:solidFill>
                  <a:schemeClr val="bg2">
                    <a:lumMod val="75000"/>
                  </a:schemeClr>
                </a:solidFill>
              </a:rPr>
              <a:t>What is the </a:t>
            </a:r>
            <a:r>
              <a:rPr lang="en-GB" sz="2200" b="1" dirty="0">
                <a:solidFill>
                  <a:schemeClr val="bg2">
                    <a:lumMod val="75000"/>
                  </a:schemeClr>
                </a:solidFill>
              </a:rPr>
              <a:t>intervention</a:t>
            </a:r>
            <a:r>
              <a:rPr lang="en-GB" sz="2200" dirty="0">
                <a:solidFill>
                  <a:schemeClr val="bg2">
                    <a:lumMod val="75000"/>
                  </a:schemeClr>
                </a:solidFill>
              </a:rPr>
              <a:t> that you want to test?</a:t>
            </a:r>
          </a:p>
          <a:p>
            <a:pPr marL="1143000" lvl="1" indent="-457200">
              <a:buFont typeface="+mj-lt"/>
              <a:buAutoNum type="alphaLcPeriod"/>
            </a:pPr>
            <a:r>
              <a:rPr lang="en-GB" sz="2200" dirty="0">
                <a:solidFill>
                  <a:schemeClr val="bg2">
                    <a:lumMod val="75000"/>
                  </a:schemeClr>
                </a:solidFill>
              </a:rPr>
              <a:t>What is the </a:t>
            </a:r>
            <a:r>
              <a:rPr lang="en-GB" sz="2200" b="1" dirty="0">
                <a:solidFill>
                  <a:schemeClr val="bg2">
                    <a:lumMod val="75000"/>
                  </a:schemeClr>
                </a:solidFill>
              </a:rPr>
              <a:t>comparator</a:t>
            </a:r>
            <a:r>
              <a:rPr lang="en-GB" sz="2200" dirty="0">
                <a:solidFill>
                  <a:schemeClr val="bg2">
                    <a:lumMod val="75000"/>
                  </a:schemeClr>
                </a:solidFill>
              </a:rPr>
              <a:t> or the control intervention?</a:t>
            </a:r>
          </a:p>
          <a:p>
            <a:pPr marL="685800" indent="-457200">
              <a:buAutoNum type="arabicPeriod"/>
            </a:pPr>
            <a:r>
              <a:rPr lang="en-GB" sz="2400" b="1" dirty="0">
                <a:solidFill>
                  <a:schemeClr val="bg2">
                    <a:lumMod val="75000"/>
                  </a:schemeClr>
                </a:solidFill>
              </a:rPr>
              <a:t>Report up to three outcomes that you want to measure</a:t>
            </a:r>
            <a:endParaRPr lang="en-GB" sz="2200" b="1" dirty="0">
              <a:solidFill>
                <a:schemeClr val="bg2">
                  <a:lumMod val="75000"/>
                </a:schemeClr>
              </a:solidFill>
            </a:endParaRPr>
          </a:p>
          <a:p>
            <a:pPr marL="685800" indent="-457200">
              <a:buAutoNum type="arabicPeriod"/>
            </a:pPr>
            <a:r>
              <a:rPr lang="en-GB" sz="2200" b="1" dirty="0">
                <a:solidFill>
                  <a:schemeClr val="bg2">
                    <a:lumMod val="75000"/>
                  </a:schemeClr>
                </a:solidFill>
              </a:rPr>
              <a:t>If possible, decide how you would measure the outcome</a:t>
            </a:r>
            <a:endParaRPr lang="en-GB" sz="2400" b="1" dirty="0">
              <a:solidFill>
                <a:schemeClr val="bg2">
                  <a:lumMod val="75000"/>
                </a:schemeClr>
              </a:solidFill>
            </a:endParaRPr>
          </a:p>
        </p:txBody>
      </p:sp>
    </p:spTree>
    <p:extLst>
      <p:ext uri="{BB962C8B-B14F-4D97-AF65-F5344CB8AC3E}">
        <p14:creationId xmlns:p14="http://schemas.microsoft.com/office/powerpoint/2010/main" val="226306001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99CC99"/>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894</TotalTime>
  <Words>260</Words>
  <Application>Microsoft Office PowerPoint</Application>
  <PresentationFormat>Custom</PresentationFormat>
  <Paragraphs>31</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Verdana</vt:lpstr>
      <vt:lpstr>Arial</vt:lpstr>
      <vt:lpstr>Montserrat</vt:lpstr>
      <vt:lpstr>Office Theme</vt:lpstr>
      <vt:lpstr>A core outcome set for the effectiveness of interventions to improve reproducibility</vt:lpstr>
      <vt:lpstr>Background: core outcome sets</vt:lpstr>
      <vt:lpstr>Core outcome set to assess reproducibility</vt:lpstr>
      <vt:lpstr>Today’s exercise (in groups of 4-5 persons)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YPARD EUROPE</dc:creator>
  <cp:lastModifiedBy>Leeflang, M.M.G. (Mariska)</cp:lastModifiedBy>
  <cp:revision>10</cp:revision>
  <dcterms:created xsi:type="dcterms:W3CDTF">2023-04-21T08:19:35Z</dcterms:created>
  <dcterms:modified xsi:type="dcterms:W3CDTF">2025-11-16T20:34:58Z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2023-04-21T00:00:00Z</vt:filetime>
  </property>
  <property fmtid="{D5CDD505-2E9C-101B-9397-08002B2CF9AE}" pid="3" name="Creator">
    <vt:lpwstr>Canva</vt:lpwstr>
  </property>
  <property fmtid="{D5CDD505-2E9C-101B-9397-08002B2CF9AE}" pid="4" name="LastSaved">
    <vt:filetime>2023-04-21T00:00:00Z</vt:filetime>
  </property>
</Properties>
</file>